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322" r:id="rId3"/>
    <p:sldId id="321" r:id="rId4"/>
    <p:sldId id="320" r:id="rId5"/>
    <p:sldId id="319" r:id="rId6"/>
    <p:sldId id="318" r:id="rId7"/>
    <p:sldId id="284" r:id="rId8"/>
    <p:sldId id="324" r:id="rId9"/>
    <p:sldId id="325" r:id="rId10"/>
    <p:sldId id="332" r:id="rId11"/>
    <p:sldId id="331" r:id="rId12"/>
    <p:sldId id="330" r:id="rId13"/>
    <p:sldId id="329" r:id="rId14"/>
    <p:sldId id="328" r:id="rId15"/>
    <p:sldId id="333" r:id="rId16"/>
    <p:sldId id="334" r:id="rId17"/>
    <p:sldId id="355" r:id="rId18"/>
    <p:sldId id="291" r:id="rId19"/>
    <p:sldId id="279" r:id="rId20"/>
    <p:sldId id="280" r:id="rId21"/>
    <p:sldId id="372" r:id="rId22"/>
    <p:sldId id="262" r:id="rId23"/>
    <p:sldId id="357" r:id="rId24"/>
    <p:sldId id="261" r:id="rId25"/>
    <p:sldId id="358" r:id="rId26"/>
    <p:sldId id="373" r:id="rId27"/>
    <p:sldId id="375" r:id="rId28"/>
    <p:sldId id="359" r:id="rId29"/>
    <p:sldId id="378" r:id="rId30"/>
    <p:sldId id="377" r:id="rId31"/>
    <p:sldId id="274" r:id="rId32"/>
    <p:sldId id="263" r:id="rId33"/>
    <p:sldId id="269" r:id="rId34"/>
    <p:sldId id="374" r:id="rId35"/>
    <p:sldId id="356" r:id="rId36"/>
    <p:sldId id="380" r:id="rId37"/>
    <p:sldId id="363" r:id="rId38"/>
    <p:sldId id="364" r:id="rId39"/>
    <p:sldId id="365" r:id="rId40"/>
    <p:sldId id="258" r:id="rId41"/>
    <p:sldId id="266" r:id="rId42"/>
    <p:sldId id="339" r:id="rId43"/>
    <p:sldId id="340" r:id="rId44"/>
    <p:sldId id="341" r:id="rId45"/>
    <p:sldId id="268" r:id="rId46"/>
    <p:sldId id="264" r:id="rId47"/>
    <p:sldId id="343" r:id="rId48"/>
    <p:sldId id="348" r:id="rId49"/>
    <p:sldId id="259" r:id="rId50"/>
    <p:sldId id="344" r:id="rId51"/>
    <p:sldId id="345" r:id="rId52"/>
    <p:sldId id="285" r:id="rId53"/>
    <p:sldId id="349" r:id="rId54"/>
    <p:sldId id="350" r:id="rId55"/>
    <p:sldId id="352" r:id="rId56"/>
    <p:sldId id="354" r:id="rId57"/>
    <p:sldId id="351" r:id="rId58"/>
    <p:sldId id="353" r:id="rId59"/>
    <p:sldId id="347" r:id="rId60"/>
    <p:sldId id="381" r:id="rId6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359"/>
    <a:srgbClr val="2E025A"/>
    <a:srgbClr val="3B0274"/>
    <a:srgbClr val="4C0967"/>
    <a:srgbClr val="2B0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27D2E3D-6452-4136-8176-F6730D21E254}" type="datetimeFigureOut">
              <a:rPr lang="nl-NL" smtClean="0"/>
              <a:t>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22902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7D2E3D-6452-4136-8176-F6730D21E254}" type="datetimeFigureOut">
              <a:rPr lang="nl-NL" smtClean="0"/>
              <a:t>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42834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7D2E3D-6452-4136-8176-F6730D21E254}" type="datetimeFigureOut">
              <a:rPr lang="nl-NL" smtClean="0"/>
              <a:t>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12212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7D2E3D-6452-4136-8176-F6730D21E254}" type="datetimeFigureOut">
              <a:rPr lang="nl-NL" smtClean="0"/>
              <a:t>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7370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27D2E3D-6452-4136-8176-F6730D21E254}" type="datetimeFigureOut">
              <a:rPr lang="nl-NL" smtClean="0"/>
              <a:t>8-3-2023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368237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7D2E3D-6452-4136-8176-F6730D21E254}" type="datetimeFigureOut">
              <a:rPr lang="nl-NL" smtClean="0"/>
              <a:t>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283301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7D2E3D-6452-4136-8176-F6730D21E254}" type="datetimeFigureOut">
              <a:rPr lang="nl-NL" smtClean="0"/>
              <a:t>8-3-2023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19287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27D2E3D-6452-4136-8176-F6730D21E254}" type="datetimeFigureOut">
              <a:rPr lang="nl-NL" smtClean="0"/>
              <a:t>8-3-2023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22001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D2E3D-6452-4136-8176-F6730D21E254}" type="datetimeFigureOut">
              <a:rPr lang="nl-NL" smtClean="0"/>
              <a:t>8-3-2023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20910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27D2E3D-6452-4136-8176-F6730D21E254}" type="datetimeFigureOut">
              <a:rPr lang="nl-NL" smtClean="0"/>
              <a:t>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295875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27D2E3D-6452-4136-8176-F6730D21E254}" type="datetimeFigureOut">
              <a:rPr lang="nl-NL" smtClean="0"/>
              <a:t>8-3-2023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B83042-D9EF-4B80-9374-B11B77A2F7FC}" type="slidenum">
              <a:rPr lang="nl-NL" smtClean="0"/>
              <a:t>‹nr.›</a:t>
            </a:fld>
            <a:endParaRPr lang="nl-NL"/>
          </a:p>
        </p:txBody>
      </p:sp>
    </p:spTree>
    <p:extLst>
      <p:ext uri="{BB962C8B-B14F-4D97-AF65-F5344CB8AC3E}">
        <p14:creationId xmlns:p14="http://schemas.microsoft.com/office/powerpoint/2010/main" val="167732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D2E3D-6452-4136-8176-F6730D21E254}" type="datetimeFigureOut">
              <a:rPr lang="nl-NL" smtClean="0"/>
              <a:t>8-3-2023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83042-D9EF-4B80-9374-B11B77A2F7FC}" type="slidenum">
              <a:rPr lang="nl-NL" smtClean="0"/>
              <a:t>‹nr.›</a:t>
            </a:fld>
            <a:endParaRPr lang="nl-NL"/>
          </a:p>
        </p:txBody>
      </p:sp>
    </p:spTree>
    <p:extLst>
      <p:ext uri="{BB962C8B-B14F-4D97-AF65-F5344CB8AC3E}">
        <p14:creationId xmlns:p14="http://schemas.microsoft.com/office/powerpoint/2010/main" val="2311866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Eq0xneEUbrE&amp;index=2&amp;list=PLoU-z2N8rAcScRrMKqzJnwkZZI0EwUWSI" TargetMode="External"/><Relationship Id="rId2" Type="http://schemas.openxmlformats.org/officeDocument/2006/relationships/hyperlink" Target="https://www.youtube.com/watch?v=6DPV0ImmJbU&amp;index=1&amp;list=PLoU-z2N8rAcScRrMKqzJnwkZZI0EwUWSI" TargetMode="External"/><Relationship Id="rId1" Type="http://schemas.openxmlformats.org/officeDocument/2006/relationships/slideLayout" Target="../slideLayouts/slideLayout7.xml"/><Relationship Id="rId5" Type="http://schemas.openxmlformats.org/officeDocument/2006/relationships/hyperlink" Target="https://www.youtube.com/watch?v=-zi6WJRP3uk&amp;index=4&amp;list=PLoU-z2N8rAcScRrMKqzJnwkZZI0EwUWSI" TargetMode="External"/><Relationship Id="rId4" Type="http://schemas.openxmlformats.org/officeDocument/2006/relationships/hyperlink" Target="https://www.youtube.com/watch?v=KytgVGFOOnU&amp;index=3&amp;list=PLoU-z2N8rAcScRrMKqzJnwkZZI0EwUWS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www.youtube.com/watch?v=iPOnO4lQkoE&amp;list=PL11BB4B2D0999F0A2&amp;index=9" TargetMode="External"/><Relationship Id="rId3" Type="http://schemas.openxmlformats.org/officeDocument/2006/relationships/hyperlink" Target="https://www.youtube.com/watch?v=Eq0xneEUbrE&amp;index=2&amp;list=PLoU-z2N8rAcScRrMKqzJnwkZZI0EwUWSI" TargetMode="External"/><Relationship Id="rId7" Type="http://schemas.openxmlformats.org/officeDocument/2006/relationships/hyperlink" Target="https://www.youtube.com/watch?v=2r8hUuUXYo8&amp;list=PL11BB4B2D0999F0A2&amp;index=7" TargetMode="External"/><Relationship Id="rId2" Type="http://schemas.openxmlformats.org/officeDocument/2006/relationships/hyperlink" Target="https://www.youtube.com/watch?v=6DPV0ImmJbU&amp;index=1&amp;list=PLoU-z2N8rAcScRrMKqzJnwkZZI0EwUWSI" TargetMode="External"/><Relationship Id="rId1" Type="http://schemas.openxmlformats.org/officeDocument/2006/relationships/slideLayout" Target="../slideLayouts/slideLayout7.xml"/><Relationship Id="rId6" Type="http://schemas.openxmlformats.org/officeDocument/2006/relationships/hyperlink" Target="https://www.youtube.com/watch?v=QgAJ2xJufFY&amp;index=5&amp;list=PLoU-z2N8rAcScRrMKqzJnwkZZI0EwUWSI" TargetMode="External"/><Relationship Id="rId5" Type="http://schemas.openxmlformats.org/officeDocument/2006/relationships/hyperlink" Target="https://www.youtube.com/watch?v=-zi6WJRP3uk&amp;index=4&amp;list=PLoU-z2N8rAcScRrMKqzJnwkZZI0EwUWSI" TargetMode="External"/><Relationship Id="rId10" Type="http://schemas.openxmlformats.org/officeDocument/2006/relationships/hyperlink" Target="https://www.youtube.com/watch?v=1CShT3O16dw&amp;list=PL11BB4B2D0999F0A2&amp;index=11" TargetMode="External"/><Relationship Id="rId4" Type="http://schemas.openxmlformats.org/officeDocument/2006/relationships/hyperlink" Target="https://www.youtube.com/watch?v=KytgVGFOOnU&amp;index=3&amp;list=PLoU-z2N8rAcScRrMKqzJnwkZZI0EwUWSI" TargetMode="External"/><Relationship Id="rId9" Type="http://schemas.openxmlformats.org/officeDocument/2006/relationships/hyperlink" Target="https://www.youtube.com/watch?v=l-vBcOr0pa8&amp;list=PL11BB4B2D0999F0A2&amp;index=1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0852"/>
            <a:ext cx="8895506" cy="1938992"/>
          </a:xfrm>
          <a:prstGeom prst="rect">
            <a:avLst/>
          </a:prstGeom>
        </p:spPr>
        <p:txBody>
          <a:bodyPr wrap="square">
            <a:spAutoFit/>
          </a:bodyPr>
          <a:lstStyle/>
          <a:p>
            <a:r>
              <a:rPr lang="nl-NL" sz="3200" dirty="0"/>
              <a:t>Duurzaamheid</a:t>
            </a:r>
          </a:p>
          <a:p>
            <a:endParaRPr lang="nl-NL" sz="3200" b="1" dirty="0"/>
          </a:p>
          <a:p>
            <a:endParaRPr lang="nl-NL" sz="3200" b="1" dirty="0"/>
          </a:p>
          <a:p>
            <a:r>
              <a:rPr lang="nl-NL" sz="2400" dirty="0"/>
              <a:t>			</a:t>
            </a:r>
          </a:p>
        </p:txBody>
      </p:sp>
    </p:spTree>
    <p:extLst>
      <p:ext uri="{BB962C8B-B14F-4D97-AF65-F5344CB8AC3E}">
        <p14:creationId xmlns:p14="http://schemas.microsoft.com/office/powerpoint/2010/main" val="391188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4955203"/>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t>Wij, onze generatie, moeten oplossingen vinden voor:</a:t>
            </a:r>
          </a:p>
          <a:p>
            <a:endParaRPr lang="nl-NL" sz="3200" b="1" dirty="0"/>
          </a:p>
          <a:p>
            <a:endParaRPr lang="nl-NL" sz="3200" b="1" dirty="0"/>
          </a:p>
          <a:p>
            <a:r>
              <a:rPr lang="nl-NL" sz="3200" dirty="0">
                <a:solidFill>
                  <a:srgbClr val="FF0000"/>
                </a:solidFill>
              </a:rPr>
              <a:t>- De milieuverontreiniging</a:t>
            </a:r>
          </a:p>
          <a:p>
            <a:endParaRPr lang="nl-NL" sz="3200" dirty="0"/>
          </a:p>
          <a:p>
            <a:endParaRPr lang="nl-NL" sz="3200" b="1" dirty="0"/>
          </a:p>
          <a:p>
            <a:endParaRPr lang="nl-NL" sz="3200" b="1" dirty="0"/>
          </a:p>
        </p:txBody>
      </p:sp>
    </p:spTree>
    <p:extLst>
      <p:ext uri="{BB962C8B-B14F-4D97-AF65-F5344CB8AC3E}">
        <p14:creationId xmlns:p14="http://schemas.microsoft.com/office/powerpoint/2010/main" val="4789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5940088"/>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t>Wij, onze generatie, moeten oplossingen vinden voor:</a:t>
            </a:r>
          </a:p>
          <a:p>
            <a:endParaRPr lang="nl-NL" sz="3200" b="1" dirty="0"/>
          </a:p>
          <a:p>
            <a:endParaRPr lang="nl-NL" sz="3200" b="1" dirty="0"/>
          </a:p>
          <a:p>
            <a:r>
              <a:rPr lang="nl-NL" sz="3200" dirty="0"/>
              <a:t>- De milieuverontreiniging</a:t>
            </a:r>
          </a:p>
          <a:p>
            <a:endParaRPr lang="nl-NL" sz="3200" dirty="0"/>
          </a:p>
          <a:p>
            <a:r>
              <a:rPr lang="nl-NL" sz="3200" dirty="0">
                <a:solidFill>
                  <a:srgbClr val="FF0000"/>
                </a:solidFill>
              </a:rPr>
              <a:t>- Het versterkte broeikaseffect</a:t>
            </a:r>
            <a:endParaRPr lang="nl-NL" sz="3200" dirty="0"/>
          </a:p>
          <a:p>
            <a:endParaRPr lang="nl-NL" sz="3200" dirty="0"/>
          </a:p>
          <a:p>
            <a:endParaRPr lang="nl-NL" sz="3200" b="1" dirty="0"/>
          </a:p>
          <a:p>
            <a:endParaRPr lang="nl-NL" sz="3200" b="1" dirty="0"/>
          </a:p>
        </p:txBody>
      </p:sp>
    </p:spTree>
    <p:extLst>
      <p:ext uri="{BB962C8B-B14F-4D97-AF65-F5344CB8AC3E}">
        <p14:creationId xmlns:p14="http://schemas.microsoft.com/office/powerpoint/2010/main" val="25505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6924973"/>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t>Wij, onze generatie, moeten oplossingen vinden voor:</a:t>
            </a:r>
          </a:p>
          <a:p>
            <a:endParaRPr lang="nl-NL" sz="3200" b="1" dirty="0"/>
          </a:p>
          <a:p>
            <a:endParaRPr lang="nl-NL" sz="3200" b="1" dirty="0"/>
          </a:p>
          <a:p>
            <a:r>
              <a:rPr lang="nl-NL" sz="3200" dirty="0"/>
              <a:t>- De milieuverontreiniging</a:t>
            </a:r>
          </a:p>
          <a:p>
            <a:endParaRPr lang="nl-NL" sz="3200" dirty="0"/>
          </a:p>
          <a:p>
            <a:r>
              <a:rPr lang="nl-NL" sz="3200" dirty="0"/>
              <a:t>- Het versterkte broeikaseffect</a:t>
            </a:r>
          </a:p>
          <a:p>
            <a:endParaRPr lang="nl-NL" sz="3200" dirty="0"/>
          </a:p>
          <a:p>
            <a:r>
              <a:rPr lang="nl-NL" sz="3200" dirty="0">
                <a:solidFill>
                  <a:srgbClr val="FF0000"/>
                </a:solidFill>
              </a:rPr>
              <a:t>- Het opraken van aardolie en aardgas </a:t>
            </a:r>
          </a:p>
          <a:p>
            <a:endParaRPr lang="nl-NL" sz="3200" dirty="0"/>
          </a:p>
          <a:p>
            <a:endParaRPr lang="nl-NL" sz="3200" b="1" dirty="0"/>
          </a:p>
          <a:p>
            <a:endParaRPr lang="nl-NL" sz="3200" b="1" dirty="0"/>
          </a:p>
        </p:txBody>
      </p:sp>
    </p:spTree>
    <p:extLst>
      <p:ext uri="{BB962C8B-B14F-4D97-AF65-F5344CB8AC3E}">
        <p14:creationId xmlns:p14="http://schemas.microsoft.com/office/powerpoint/2010/main" val="16891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7417415"/>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t>Wij, onze generatie, moeten oplossingen vinden voor:</a:t>
            </a:r>
          </a:p>
          <a:p>
            <a:endParaRPr lang="nl-NL" sz="3200" b="1" dirty="0"/>
          </a:p>
          <a:p>
            <a:endParaRPr lang="nl-NL" sz="3200" b="1" dirty="0"/>
          </a:p>
          <a:p>
            <a:r>
              <a:rPr lang="nl-NL" sz="3200" dirty="0"/>
              <a:t>- De milieuverontreiniging</a:t>
            </a:r>
          </a:p>
          <a:p>
            <a:endParaRPr lang="nl-NL" sz="3200" dirty="0"/>
          </a:p>
          <a:p>
            <a:r>
              <a:rPr lang="nl-NL" sz="3200" dirty="0"/>
              <a:t>- Het versterkte broeikaseffect</a:t>
            </a:r>
          </a:p>
          <a:p>
            <a:endParaRPr lang="nl-NL" sz="3200" dirty="0"/>
          </a:p>
          <a:p>
            <a:r>
              <a:rPr lang="nl-NL" sz="3200" dirty="0"/>
              <a:t>- Het opraken van aardolie en aardgas </a:t>
            </a:r>
          </a:p>
          <a:p>
            <a:endParaRPr lang="nl-NL" sz="3200" dirty="0"/>
          </a:p>
          <a:p>
            <a:r>
              <a:rPr lang="nl-NL" sz="3200" dirty="0">
                <a:solidFill>
                  <a:srgbClr val="FF0000"/>
                </a:solidFill>
              </a:rPr>
              <a:t>- De armoede</a:t>
            </a:r>
            <a:endParaRPr lang="nl-NL" sz="3200" b="1" dirty="0">
              <a:solidFill>
                <a:srgbClr val="FF0000"/>
              </a:solidFill>
            </a:endParaRPr>
          </a:p>
          <a:p>
            <a:endParaRPr lang="nl-NL" sz="3200" b="1" dirty="0"/>
          </a:p>
          <a:p>
            <a:endParaRPr lang="nl-NL" sz="3200" b="1" dirty="0"/>
          </a:p>
        </p:txBody>
      </p:sp>
    </p:spTree>
    <p:extLst>
      <p:ext uri="{BB962C8B-B14F-4D97-AF65-F5344CB8AC3E}">
        <p14:creationId xmlns:p14="http://schemas.microsoft.com/office/powerpoint/2010/main" val="325524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6432530"/>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t>Wij, onze generatie, moeten oplossingen vinden voor:</a:t>
            </a:r>
          </a:p>
          <a:p>
            <a:endParaRPr lang="nl-NL" sz="3200" b="1" dirty="0"/>
          </a:p>
          <a:p>
            <a:endParaRPr lang="nl-NL" sz="3200" b="1" dirty="0"/>
          </a:p>
          <a:p>
            <a:r>
              <a:rPr lang="nl-NL" sz="3200" dirty="0"/>
              <a:t>- De milieuverontreiniging</a:t>
            </a:r>
          </a:p>
          <a:p>
            <a:endParaRPr lang="nl-NL" sz="3200" dirty="0"/>
          </a:p>
          <a:p>
            <a:r>
              <a:rPr lang="nl-NL" sz="3200" dirty="0"/>
              <a:t>- Het versterkte broeikaseffect                   </a:t>
            </a:r>
            <a:r>
              <a:rPr lang="nl-NL" sz="3200" dirty="0">
                <a:solidFill>
                  <a:srgbClr val="FF0000"/>
                </a:solidFill>
              </a:rPr>
              <a:t>scheikunde</a:t>
            </a:r>
            <a:r>
              <a:rPr lang="nl-NL" sz="3200" dirty="0"/>
              <a:t> </a:t>
            </a:r>
          </a:p>
          <a:p>
            <a:endParaRPr lang="nl-NL" sz="3200" dirty="0"/>
          </a:p>
          <a:p>
            <a:r>
              <a:rPr lang="nl-NL" sz="3200" dirty="0"/>
              <a:t>- Het opraken van aardolie en aardgas </a:t>
            </a:r>
          </a:p>
          <a:p>
            <a:endParaRPr lang="nl-NL" sz="3200" dirty="0"/>
          </a:p>
          <a:p>
            <a:r>
              <a:rPr lang="nl-NL" sz="3200" dirty="0"/>
              <a:t>- De armoede</a:t>
            </a:r>
            <a:endParaRPr lang="nl-NL" sz="3200" b="1" dirty="0"/>
          </a:p>
        </p:txBody>
      </p:sp>
      <p:sp>
        <p:nvSpPr>
          <p:cNvPr id="2" name="Rechteraccolade 1"/>
          <p:cNvSpPr/>
          <p:nvPr/>
        </p:nvSpPr>
        <p:spPr>
          <a:xfrm>
            <a:off x="6585201" y="3149642"/>
            <a:ext cx="273465" cy="2374083"/>
          </a:xfrm>
          <a:prstGeom prst="rightBrace">
            <a:avLst/>
          </a:prstGeom>
          <a:ln w="317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6681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E202583-8729-44FB-9FB6-55335BF8706F}"/>
              </a:ext>
            </a:extLst>
          </p:cNvPr>
          <p:cNvSpPr/>
          <p:nvPr/>
        </p:nvSpPr>
        <p:spPr>
          <a:xfrm>
            <a:off x="247828" y="186419"/>
            <a:ext cx="4948445" cy="584775"/>
          </a:xfrm>
          <a:prstGeom prst="rect">
            <a:avLst/>
          </a:prstGeom>
        </p:spPr>
        <p:txBody>
          <a:bodyPr wrap="square">
            <a:spAutoFit/>
          </a:bodyPr>
          <a:lstStyle/>
          <a:p>
            <a:r>
              <a:rPr lang="nl-NL" sz="3200" dirty="0"/>
              <a:t>Duurzame ontwikkeling</a:t>
            </a:r>
          </a:p>
        </p:txBody>
      </p:sp>
    </p:spTree>
    <p:extLst>
      <p:ext uri="{BB962C8B-B14F-4D97-AF65-F5344CB8AC3E}">
        <p14:creationId xmlns:p14="http://schemas.microsoft.com/office/powerpoint/2010/main" val="301755211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18672" y="613708"/>
            <a:ext cx="7678397" cy="3046988"/>
          </a:xfrm>
          <a:prstGeom prst="rect">
            <a:avLst/>
          </a:prstGeom>
        </p:spPr>
        <p:txBody>
          <a:bodyPr wrap="square">
            <a:spAutoFit/>
          </a:bodyPr>
          <a:lstStyle/>
          <a:p>
            <a:endParaRPr lang="nl-NL" sz="3200" b="1" dirty="0"/>
          </a:p>
          <a:p>
            <a:r>
              <a:rPr lang="nl-NL" sz="3200" dirty="0"/>
              <a:t>is ontwikkeling die aansluit op de behoeften van het heden zonder het vermogen van toekomstige generaties om in hun eigen behoeften te voorzien in gevaar te brengen. </a:t>
            </a:r>
          </a:p>
          <a:p>
            <a:endParaRPr lang="nl-NL" sz="3200" dirty="0"/>
          </a:p>
        </p:txBody>
      </p:sp>
      <p:sp>
        <p:nvSpPr>
          <p:cNvPr id="4" name="Rechthoek 3">
            <a:extLst>
              <a:ext uri="{FF2B5EF4-FFF2-40B4-BE49-F238E27FC236}">
                <a16:creationId xmlns:a16="http://schemas.microsoft.com/office/drawing/2014/main" id="{BAB24654-29FA-4C05-AC3D-B9554B440963}"/>
              </a:ext>
            </a:extLst>
          </p:cNvPr>
          <p:cNvSpPr/>
          <p:nvPr/>
        </p:nvSpPr>
        <p:spPr>
          <a:xfrm>
            <a:off x="247828" y="186419"/>
            <a:ext cx="4948445" cy="584775"/>
          </a:xfrm>
          <a:prstGeom prst="rect">
            <a:avLst/>
          </a:prstGeom>
        </p:spPr>
        <p:txBody>
          <a:bodyPr wrap="square">
            <a:spAutoFit/>
          </a:bodyPr>
          <a:lstStyle/>
          <a:p>
            <a:r>
              <a:rPr lang="nl-NL" sz="3200" dirty="0"/>
              <a:t>Duurzame ontwikkeling</a:t>
            </a:r>
          </a:p>
        </p:txBody>
      </p:sp>
    </p:spTree>
    <p:extLst>
      <p:ext uri="{BB962C8B-B14F-4D97-AF65-F5344CB8AC3E}">
        <p14:creationId xmlns:p14="http://schemas.microsoft.com/office/powerpoint/2010/main" val="258429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18672" y="613708"/>
            <a:ext cx="7678397" cy="4031873"/>
          </a:xfrm>
          <a:prstGeom prst="rect">
            <a:avLst/>
          </a:prstGeom>
        </p:spPr>
        <p:txBody>
          <a:bodyPr wrap="square">
            <a:spAutoFit/>
          </a:bodyPr>
          <a:lstStyle/>
          <a:p>
            <a:endParaRPr lang="nl-NL" sz="3200" b="1" dirty="0"/>
          </a:p>
          <a:p>
            <a:r>
              <a:rPr lang="nl-NL" sz="3200" dirty="0"/>
              <a:t>is ontwikkeling die aansluit op de behoeften van het heden zonder het vermogen van toekomstige generaties om in hun eigen behoeften te voorzien in gevaar te brengen. </a:t>
            </a:r>
          </a:p>
          <a:p>
            <a:endParaRPr lang="nl-NL" sz="3200" dirty="0"/>
          </a:p>
          <a:p>
            <a:r>
              <a:rPr lang="nl-NL" sz="3200" dirty="0">
                <a:solidFill>
                  <a:srgbClr val="FF0000"/>
                </a:solidFill>
              </a:rPr>
              <a:t>Officiële definitie van de VN</a:t>
            </a:r>
          </a:p>
          <a:p>
            <a:endParaRPr lang="nl-NL" sz="3200" dirty="0"/>
          </a:p>
        </p:txBody>
      </p:sp>
      <p:sp>
        <p:nvSpPr>
          <p:cNvPr id="4" name="Rechthoek 3">
            <a:extLst>
              <a:ext uri="{FF2B5EF4-FFF2-40B4-BE49-F238E27FC236}">
                <a16:creationId xmlns:a16="http://schemas.microsoft.com/office/drawing/2014/main" id="{BAB24654-29FA-4C05-AC3D-B9554B440963}"/>
              </a:ext>
            </a:extLst>
          </p:cNvPr>
          <p:cNvSpPr/>
          <p:nvPr/>
        </p:nvSpPr>
        <p:spPr>
          <a:xfrm>
            <a:off x="247828" y="186419"/>
            <a:ext cx="4948445" cy="584775"/>
          </a:xfrm>
          <a:prstGeom prst="rect">
            <a:avLst/>
          </a:prstGeom>
        </p:spPr>
        <p:txBody>
          <a:bodyPr wrap="square">
            <a:spAutoFit/>
          </a:bodyPr>
          <a:lstStyle/>
          <a:p>
            <a:r>
              <a:rPr lang="nl-NL" sz="3200" dirty="0"/>
              <a:t>Duurzame ontwikkeling</a:t>
            </a:r>
          </a:p>
        </p:txBody>
      </p:sp>
    </p:spTree>
    <p:extLst>
      <p:ext uri="{BB962C8B-B14F-4D97-AF65-F5344CB8AC3E}">
        <p14:creationId xmlns:p14="http://schemas.microsoft.com/office/powerpoint/2010/main" val="14338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499747" cy="6858001"/>
          </a:xfrm>
          <a:prstGeom prst="rect">
            <a:avLst/>
          </a:prstGeom>
        </p:spPr>
      </p:pic>
      <p:sp>
        <p:nvSpPr>
          <p:cNvPr id="3" name="Rechthoek 2">
            <a:extLst>
              <a:ext uri="{FF2B5EF4-FFF2-40B4-BE49-F238E27FC236}">
                <a16:creationId xmlns:a16="http://schemas.microsoft.com/office/drawing/2014/main" id="{027EC28F-26A5-E8D6-AD28-410760342DFB}"/>
              </a:ext>
            </a:extLst>
          </p:cNvPr>
          <p:cNvSpPr/>
          <p:nvPr/>
        </p:nvSpPr>
        <p:spPr>
          <a:xfrm>
            <a:off x="247828" y="186419"/>
            <a:ext cx="4948445" cy="584775"/>
          </a:xfrm>
          <a:prstGeom prst="rect">
            <a:avLst/>
          </a:prstGeom>
        </p:spPr>
        <p:txBody>
          <a:bodyPr wrap="square">
            <a:spAutoFit/>
          </a:bodyPr>
          <a:lstStyle/>
          <a:p>
            <a:r>
              <a:rPr lang="nl-NL" sz="3200" dirty="0">
                <a:solidFill>
                  <a:schemeClr val="bg1"/>
                </a:solidFill>
              </a:rPr>
              <a:t>Duurzame ontwikkeling</a:t>
            </a:r>
          </a:p>
        </p:txBody>
      </p:sp>
    </p:spTree>
    <p:extLst>
      <p:ext uri="{BB962C8B-B14F-4D97-AF65-F5344CB8AC3E}">
        <p14:creationId xmlns:p14="http://schemas.microsoft.com/office/powerpoint/2010/main" val="23374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206" y="1289336"/>
            <a:ext cx="4717587" cy="4717587"/>
          </a:xfrm>
          <a:prstGeom prst="rect">
            <a:avLst/>
          </a:prstGeom>
        </p:spPr>
      </p:pic>
      <p:sp>
        <p:nvSpPr>
          <p:cNvPr id="5" name="Rechthoek 4">
            <a:extLst>
              <a:ext uri="{FF2B5EF4-FFF2-40B4-BE49-F238E27FC236}">
                <a16:creationId xmlns:a16="http://schemas.microsoft.com/office/drawing/2014/main" id="{A5C37E2E-33D0-408F-BCED-174B063BC2A1}"/>
              </a:ext>
            </a:extLst>
          </p:cNvPr>
          <p:cNvSpPr/>
          <p:nvPr/>
        </p:nvSpPr>
        <p:spPr>
          <a:xfrm>
            <a:off x="247828" y="186419"/>
            <a:ext cx="4948445" cy="584775"/>
          </a:xfrm>
          <a:prstGeom prst="rect">
            <a:avLst/>
          </a:prstGeom>
        </p:spPr>
        <p:txBody>
          <a:bodyPr wrap="square">
            <a:spAutoFit/>
          </a:bodyPr>
          <a:lstStyle/>
          <a:p>
            <a:r>
              <a:rPr lang="nl-NL" sz="3200" dirty="0"/>
              <a:t>Duurzame ontwikkeling</a:t>
            </a:r>
          </a:p>
        </p:txBody>
      </p:sp>
    </p:spTree>
    <p:extLst>
      <p:ext uri="{BB962C8B-B14F-4D97-AF65-F5344CB8AC3E}">
        <p14:creationId xmlns:p14="http://schemas.microsoft.com/office/powerpoint/2010/main" val="3760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0852"/>
            <a:ext cx="8895506" cy="2062103"/>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a:t>
            </a:r>
            <a:r>
              <a:rPr lang="nl-NL" sz="3200" dirty="0">
                <a:solidFill>
                  <a:srgbClr val="FF0000"/>
                </a:solidFill>
              </a:rPr>
              <a:t> Duurzaam       </a:t>
            </a:r>
            <a:r>
              <a:rPr lang="nl-NL" sz="2400" dirty="0"/>
              <a:t>			</a:t>
            </a:r>
          </a:p>
        </p:txBody>
      </p:sp>
    </p:spTree>
    <p:extLst>
      <p:ext uri="{BB962C8B-B14F-4D97-AF65-F5344CB8AC3E}">
        <p14:creationId xmlns:p14="http://schemas.microsoft.com/office/powerpoint/2010/main" val="5853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9F51995-34C9-4173-BA38-FA9DB48EE461}"/>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a:t>
            </a:r>
          </a:p>
          <a:p>
            <a:endParaRPr lang="nl-NL" sz="3600" dirty="0"/>
          </a:p>
          <a:p>
            <a:endParaRPr lang="nl-NL" sz="3600" dirty="0"/>
          </a:p>
        </p:txBody>
      </p:sp>
    </p:spTree>
    <p:extLst>
      <p:ext uri="{BB962C8B-B14F-4D97-AF65-F5344CB8AC3E}">
        <p14:creationId xmlns:p14="http://schemas.microsoft.com/office/powerpoint/2010/main" val="2039125402"/>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9F51995-34C9-4173-BA38-FA9DB48EE461}"/>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a:t>
            </a:r>
          </a:p>
          <a:p>
            <a:endParaRPr lang="nl-NL" sz="3600" dirty="0"/>
          </a:p>
          <a:p>
            <a:endParaRPr lang="nl-NL" sz="3600" dirty="0"/>
          </a:p>
        </p:txBody>
      </p:sp>
      <p:pic>
        <p:nvPicPr>
          <p:cNvPr id="2" name="Afbeelding 1">
            <a:extLst>
              <a:ext uri="{FF2B5EF4-FFF2-40B4-BE49-F238E27FC236}">
                <a16:creationId xmlns:a16="http://schemas.microsoft.com/office/drawing/2014/main" id="{3BE79A23-8895-BAC5-D32D-6DFA2EF896E7}"/>
              </a:ext>
            </a:extLst>
          </p:cNvPr>
          <p:cNvPicPr>
            <a:picLocks noChangeAspect="1"/>
          </p:cNvPicPr>
          <p:nvPr/>
        </p:nvPicPr>
        <p:blipFill rotWithShape="1">
          <a:blip r:embed="rId2">
            <a:extLst>
              <a:ext uri="{28A0092B-C50C-407E-A947-70E740481C1C}">
                <a14:useLocalDpi xmlns:a14="http://schemas.microsoft.com/office/drawing/2010/main" val="0"/>
              </a:ext>
            </a:extLst>
          </a:blip>
          <a:srcRect l="26973" r="41650"/>
          <a:stretch/>
        </p:blipFill>
        <p:spPr>
          <a:xfrm>
            <a:off x="2550074" y="1187975"/>
            <a:ext cx="4043852" cy="5103767"/>
          </a:xfrm>
          <a:prstGeom prst="rect">
            <a:avLst/>
          </a:prstGeom>
        </p:spPr>
      </p:pic>
      <p:pic>
        <p:nvPicPr>
          <p:cNvPr id="4" name="Afbeelding 3">
            <a:extLst>
              <a:ext uri="{FF2B5EF4-FFF2-40B4-BE49-F238E27FC236}">
                <a16:creationId xmlns:a16="http://schemas.microsoft.com/office/drawing/2014/main" id="{2DA011F3-0280-0096-4AC0-B880D2AD10E2}"/>
              </a:ext>
            </a:extLst>
          </p:cNvPr>
          <p:cNvPicPr>
            <a:picLocks noChangeAspect="1"/>
          </p:cNvPicPr>
          <p:nvPr/>
        </p:nvPicPr>
        <p:blipFill rotWithShape="1">
          <a:blip r:embed="rId2">
            <a:extLst>
              <a:ext uri="{28A0092B-C50C-407E-A947-70E740481C1C}">
                <a14:useLocalDpi xmlns:a14="http://schemas.microsoft.com/office/drawing/2010/main" val="0"/>
              </a:ext>
            </a:extLst>
          </a:blip>
          <a:srcRect l="26973" r="41650"/>
          <a:stretch/>
        </p:blipFill>
        <p:spPr>
          <a:xfrm>
            <a:off x="2692800" y="1315208"/>
            <a:ext cx="4043852" cy="5103767"/>
          </a:xfrm>
          <a:prstGeom prst="rect">
            <a:avLst/>
          </a:prstGeom>
        </p:spPr>
      </p:pic>
      <p:sp>
        <p:nvSpPr>
          <p:cNvPr id="5" name="Rechthoek 4">
            <a:extLst>
              <a:ext uri="{FF2B5EF4-FFF2-40B4-BE49-F238E27FC236}">
                <a16:creationId xmlns:a16="http://schemas.microsoft.com/office/drawing/2014/main" id="{9C52DDBC-7652-6C73-5E41-D37EA9DFE23B}"/>
              </a:ext>
            </a:extLst>
          </p:cNvPr>
          <p:cNvSpPr/>
          <p:nvPr/>
        </p:nvSpPr>
        <p:spPr>
          <a:xfrm>
            <a:off x="2245274" y="5428800"/>
            <a:ext cx="914400" cy="6704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B80977D-E1AD-D02C-45FF-E1A59138474D}"/>
              </a:ext>
            </a:extLst>
          </p:cNvPr>
          <p:cNvSpPr/>
          <p:nvPr/>
        </p:nvSpPr>
        <p:spPr>
          <a:xfrm>
            <a:off x="2245274" y="2264400"/>
            <a:ext cx="914400" cy="676800"/>
          </a:xfrm>
          <a:prstGeom prst="rect">
            <a:avLst/>
          </a:prstGeom>
          <a:solidFill>
            <a:srgbClr val="40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949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037" y="1346439"/>
            <a:ext cx="4733925" cy="4191000"/>
          </a:xfrm>
          <a:prstGeom prst="rect">
            <a:avLst/>
          </a:prstGeom>
        </p:spPr>
      </p:pic>
      <p:sp>
        <p:nvSpPr>
          <p:cNvPr id="5" name="Tekstvak 4">
            <a:extLst>
              <a:ext uri="{FF2B5EF4-FFF2-40B4-BE49-F238E27FC236}">
                <a16:creationId xmlns:a16="http://schemas.microsoft.com/office/drawing/2014/main" id="{C4216F91-666C-4543-ADC7-9FEAEB17D82A}"/>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a:t>
            </a:r>
            <a:r>
              <a:rPr lang="nl-NL" sz="3600" dirty="0">
                <a:solidFill>
                  <a:srgbClr val="FF0000"/>
                </a:solidFill>
              </a:rPr>
              <a:t>recycling   </a:t>
            </a:r>
            <a:r>
              <a:rPr lang="nl-NL" sz="3600" dirty="0"/>
              <a:t>                    </a:t>
            </a:r>
          </a:p>
          <a:p>
            <a:endParaRPr lang="nl-NL" sz="3600" dirty="0"/>
          </a:p>
          <a:p>
            <a:endParaRPr lang="nl-NL" sz="3600" dirty="0"/>
          </a:p>
        </p:txBody>
      </p:sp>
      <p:sp>
        <p:nvSpPr>
          <p:cNvPr id="4" name="Ovaal 3">
            <a:extLst>
              <a:ext uri="{FF2B5EF4-FFF2-40B4-BE49-F238E27FC236}">
                <a16:creationId xmlns:a16="http://schemas.microsoft.com/office/drawing/2014/main" id="{6D98D1C8-4AFD-41DF-8F56-999D83142483}"/>
              </a:ext>
            </a:extLst>
          </p:cNvPr>
          <p:cNvSpPr/>
          <p:nvPr/>
        </p:nvSpPr>
        <p:spPr>
          <a:xfrm>
            <a:off x="2984740" y="1984075"/>
            <a:ext cx="3088256" cy="29755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65273072-E25C-F03E-B38F-58C73B876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627" y="2117526"/>
            <a:ext cx="2812212" cy="2708695"/>
          </a:xfrm>
          <a:prstGeom prst="rect">
            <a:avLst/>
          </a:prstGeom>
        </p:spPr>
      </p:pic>
    </p:spTree>
    <p:extLst>
      <p:ext uri="{BB962C8B-B14F-4D97-AF65-F5344CB8AC3E}">
        <p14:creationId xmlns:p14="http://schemas.microsoft.com/office/powerpoint/2010/main" val="383540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4216F91-666C-4543-ADC7-9FEAEB17D82A}"/>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recycling                       </a:t>
            </a:r>
          </a:p>
          <a:p>
            <a:endParaRPr lang="nl-NL" sz="3600" dirty="0"/>
          </a:p>
          <a:p>
            <a:endParaRPr lang="nl-NL" sz="3600" dirty="0"/>
          </a:p>
        </p:txBody>
      </p:sp>
      <p:pic>
        <p:nvPicPr>
          <p:cNvPr id="7" name="Afbeelding 6">
            <a:extLst>
              <a:ext uri="{FF2B5EF4-FFF2-40B4-BE49-F238E27FC236}">
                <a16:creationId xmlns:a16="http://schemas.microsoft.com/office/drawing/2014/main" id="{6016EB52-21B5-417B-B9B3-9CC16B1D0E9A}"/>
              </a:ext>
            </a:extLst>
          </p:cNvPr>
          <p:cNvPicPr>
            <a:picLocks noChangeAspect="1"/>
          </p:cNvPicPr>
          <p:nvPr/>
        </p:nvPicPr>
        <p:blipFill rotWithShape="1">
          <a:blip r:embed="rId2">
            <a:extLst>
              <a:ext uri="{28A0092B-C50C-407E-A947-70E740481C1C}">
                <a14:useLocalDpi xmlns:a14="http://schemas.microsoft.com/office/drawing/2010/main" val="0"/>
              </a:ext>
            </a:extLst>
          </a:blip>
          <a:srcRect t="18972" r="78318"/>
          <a:stretch/>
        </p:blipFill>
        <p:spPr>
          <a:xfrm>
            <a:off x="1153682" y="2221906"/>
            <a:ext cx="1982624" cy="2175875"/>
          </a:xfrm>
          <a:prstGeom prst="rect">
            <a:avLst/>
          </a:prstGeom>
        </p:spPr>
      </p:pic>
      <p:pic>
        <p:nvPicPr>
          <p:cNvPr id="4" name="Afbeelding 3">
            <a:extLst>
              <a:ext uri="{FF2B5EF4-FFF2-40B4-BE49-F238E27FC236}">
                <a16:creationId xmlns:a16="http://schemas.microsoft.com/office/drawing/2014/main" id="{1B362F6F-136B-447E-BBC3-B003F7E87E93}"/>
              </a:ext>
            </a:extLst>
          </p:cNvPr>
          <p:cNvPicPr>
            <a:picLocks noChangeAspect="1"/>
          </p:cNvPicPr>
          <p:nvPr/>
        </p:nvPicPr>
        <p:blipFill rotWithShape="1">
          <a:blip r:embed="rId2">
            <a:extLst>
              <a:ext uri="{28A0092B-C50C-407E-A947-70E740481C1C}">
                <a14:useLocalDpi xmlns:a14="http://schemas.microsoft.com/office/drawing/2010/main" val="0"/>
              </a:ext>
            </a:extLst>
          </a:blip>
          <a:srcRect l="47570" t="21558"/>
          <a:stretch/>
        </p:blipFill>
        <p:spPr>
          <a:xfrm>
            <a:off x="3283201" y="2375780"/>
            <a:ext cx="4794190" cy="2106440"/>
          </a:xfrm>
          <a:prstGeom prst="rect">
            <a:avLst/>
          </a:prstGeom>
        </p:spPr>
      </p:pic>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77BE2805-8F1C-495F-95C0-69D3341F70BA}"/>
                  </a:ext>
                </a:extLst>
              </p:cNvPr>
              <p:cNvSpPr txBox="1"/>
              <p:nvPr/>
            </p:nvSpPr>
            <p:spPr>
              <a:xfrm>
                <a:off x="3159770" y="3076487"/>
                <a:ext cx="32691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l-NL" sz="2800" i="1" smtClean="0">
                          <a:latin typeface="Cambria Math" panose="02040503050406030204" pitchFamily="18" charset="0"/>
                          <a:ea typeface="Cambria Math" panose="02040503050406030204" pitchFamily="18" charset="0"/>
                        </a:rPr>
                        <m:t>→</m:t>
                      </m:r>
                    </m:oMath>
                  </m:oMathPara>
                </a14:m>
                <a:endParaRPr lang="nl-NL" sz="2800" dirty="0"/>
              </a:p>
            </p:txBody>
          </p:sp>
        </mc:Choice>
        <mc:Fallback xmlns="">
          <p:sp>
            <p:nvSpPr>
              <p:cNvPr id="6" name="Tekstvak 5">
                <a:extLst>
                  <a:ext uri="{FF2B5EF4-FFF2-40B4-BE49-F238E27FC236}">
                    <a16:creationId xmlns:a16="http://schemas.microsoft.com/office/drawing/2014/main" id="{77BE2805-8F1C-495F-95C0-69D3341F70BA}"/>
                  </a:ext>
                </a:extLst>
              </p:cNvPr>
              <p:cNvSpPr txBox="1">
                <a:spLocks noRot="1" noChangeAspect="1" noMove="1" noResize="1" noEditPoints="1" noAdjustHandles="1" noChangeArrowheads="1" noChangeShapeType="1" noTextEdit="1"/>
              </p:cNvSpPr>
              <p:nvPr/>
            </p:nvSpPr>
            <p:spPr>
              <a:xfrm>
                <a:off x="3159770" y="3076487"/>
                <a:ext cx="326914" cy="430887"/>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4E5954E3-A3D8-40C8-A3CD-DE45A9255BF1}"/>
                  </a:ext>
                </a:extLst>
              </p:cNvPr>
              <p:cNvSpPr txBox="1"/>
              <p:nvPr/>
            </p:nvSpPr>
            <p:spPr>
              <a:xfrm>
                <a:off x="5618580" y="3076486"/>
                <a:ext cx="32691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l-NL" sz="2800" i="1" smtClean="0">
                          <a:latin typeface="Cambria Math" panose="02040503050406030204" pitchFamily="18" charset="0"/>
                          <a:ea typeface="Cambria Math" panose="02040503050406030204" pitchFamily="18" charset="0"/>
                        </a:rPr>
                        <m:t>→</m:t>
                      </m:r>
                    </m:oMath>
                  </m:oMathPara>
                </a14:m>
                <a:endParaRPr lang="nl-NL" sz="2800" dirty="0"/>
              </a:p>
            </p:txBody>
          </p:sp>
        </mc:Choice>
        <mc:Fallback xmlns="">
          <p:sp>
            <p:nvSpPr>
              <p:cNvPr id="9" name="Tekstvak 8">
                <a:extLst>
                  <a:ext uri="{FF2B5EF4-FFF2-40B4-BE49-F238E27FC236}">
                    <a16:creationId xmlns:a16="http://schemas.microsoft.com/office/drawing/2014/main" id="{4E5954E3-A3D8-40C8-A3CD-DE45A9255BF1}"/>
                  </a:ext>
                </a:extLst>
              </p:cNvPr>
              <p:cNvSpPr txBox="1">
                <a:spLocks noRot="1" noChangeAspect="1" noMove="1" noResize="1" noEditPoints="1" noAdjustHandles="1" noChangeArrowheads="1" noChangeShapeType="1" noTextEdit="1"/>
              </p:cNvSpPr>
              <p:nvPr/>
            </p:nvSpPr>
            <p:spPr>
              <a:xfrm>
                <a:off x="5618580" y="3076486"/>
                <a:ext cx="326914" cy="430887"/>
              </a:xfrm>
              <a:prstGeom prst="rect">
                <a:avLst/>
              </a:prstGeom>
              <a:blipFill>
                <a:blip r:embed="rId4"/>
                <a:stretch>
                  <a:fillRect/>
                </a:stretch>
              </a:blipFill>
            </p:spPr>
            <p:txBody>
              <a:bodyPr/>
              <a:lstStyle/>
              <a:p>
                <a:r>
                  <a:rPr lang="nl-NL">
                    <a:noFill/>
                  </a:rPr>
                  <a:t> </a:t>
                </a:r>
              </a:p>
            </p:txBody>
          </p:sp>
        </mc:Fallback>
      </mc:AlternateContent>
      <p:pic>
        <p:nvPicPr>
          <p:cNvPr id="2" name="Afbeelding 1">
            <a:extLst>
              <a:ext uri="{FF2B5EF4-FFF2-40B4-BE49-F238E27FC236}">
                <a16:creationId xmlns:a16="http://schemas.microsoft.com/office/drawing/2014/main" id="{BC11EEE1-4A6C-FAB2-55E9-B6496405D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9914" y="5703402"/>
            <a:ext cx="728260" cy="701453"/>
          </a:xfrm>
          <a:prstGeom prst="rect">
            <a:avLst/>
          </a:prstGeom>
        </p:spPr>
      </p:pic>
    </p:spTree>
    <p:extLst>
      <p:ext uri="{BB962C8B-B14F-4D97-AF65-F5344CB8AC3E}">
        <p14:creationId xmlns:p14="http://schemas.microsoft.com/office/powerpoint/2010/main" val="32630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3F8FC4C-746C-4965-9303-B435876AE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370" y="1436549"/>
            <a:ext cx="5905500" cy="3667125"/>
          </a:xfrm>
          <a:prstGeom prst="rect">
            <a:avLst/>
          </a:prstGeom>
        </p:spPr>
      </p:pic>
      <p:sp>
        <p:nvSpPr>
          <p:cNvPr id="6" name="Tekstvak 5">
            <a:extLst>
              <a:ext uri="{FF2B5EF4-FFF2-40B4-BE49-F238E27FC236}">
                <a16:creationId xmlns:a16="http://schemas.microsoft.com/office/drawing/2014/main" id="{29E6F384-3AA5-4125-992A-91D27F3EF9FD}"/>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recycling                       </a:t>
            </a:r>
          </a:p>
          <a:p>
            <a:endParaRPr lang="nl-NL" sz="3600" dirty="0"/>
          </a:p>
          <a:p>
            <a:endParaRPr lang="nl-NL" sz="3600" dirty="0"/>
          </a:p>
        </p:txBody>
      </p:sp>
      <p:pic>
        <p:nvPicPr>
          <p:cNvPr id="2" name="Afbeelding 1">
            <a:extLst>
              <a:ext uri="{FF2B5EF4-FFF2-40B4-BE49-F238E27FC236}">
                <a16:creationId xmlns:a16="http://schemas.microsoft.com/office/drawing/2014/main" id="{D316B928-B668-79CA-08D8-8ECD6E4F7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914" y="5703402"/>
            <a:ext cx="728260" cy="701453"/>
          </a:xfrm>
          <a:prstGeom prst="rect">
            <a:avLst/>
          </a:prstGeom>
        </p:spPr>
      </p:pic>
    </p:spTree>
    <p:extLst>
      <p:ext uri="{BB962C8B-B14F-4D97-AF65-F5344CB8AC3E}">
        <p14:creationId xmlns:p14="http://schemas.microsoft.com/office/powerpoint/2010/main" val="16080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9E6F384-3AA5-4125-992A-91D27F3EF9FD}"/>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a:t>
            </a:r>
            <a:r>
              <a:rPr lang="nl-NL" sz="3600"/>
              <a:t>:  recycling                       </a:t>
            </a:r>
            <a:endParaRPr lang="nl-NL" sz="3600" dirty="0"/>
          </a:p>
          <a:p>
            <a:endParaRPr lang="nl-NL" sz="3600" dirty="0"/>
          </a:p>
          <a:p>
            <a:endParaRPr lang="nl-NL" sz="3600" dirty="0"/>
          </a:p>
        </p:txBody>
      </p:sp>
      <p:pic>
        <p:nvPicPr>
          <p:cNvPr id="3" name="Afbeelding 2">
            <a:extLst>
              <a:ext uri="{FF2B5EF4-FFF2-40B4-BE49-F238E27FC236}">
                <a16:creationId xmlns:a16="http://schemas.microsoft.com/office/drawing/2014/main" id="{EE1B8296-BCD2-49D6-8C9F-870FADC913EE}"/>
              </a:ext>
            </a:extLst>
          </p:cNvPr>
          <p:cNvPicPr>
            <a:picLocks noChangeAspect="1"/>
          </p:cNvPicPr>
          <p:nvPr/>
        </p:nvPicPr>
        <p:blipFill rotWithShape="1">
          <a:blip r:embed="rId2">
            <a:extLst>
              <a:ext uri="{28A0092B-C50C-407E-A947-70E740481C1C}">
                <a14:useLocalDpi xmlns:a14="http://schemas.microsoft.com/office/drawing/2010/main" val="0"/>
              </a:ext>
            </a:extLst>
          </a:blip>
          <a:srcRect r="33677"/>
          <a:stretch/>
        </p:blipFill>
        <p:spPr>
          <a:xfrm>
            <a:off x="337029" y="1974071"/>
            <a:ext cx="3816227" cy="3360257"/>
          </a:xfrm>
          <a:prstGeom prst="rect">
            <a:avLst/>
          </a:prstGeom>
        </p:spPr>
      </p:pic>
      <p:pic>
        <p:nvPicPr>
          <p:cNvPr id="7" name="Afbeelding 6">
            <a:extLst>
              <a:ext uri="{FF2B5EF4-FFF2-40B4-BE49-F238E27FC236}">
                <a16:creationId xmlns:a16="http://schemas.microsoft.com/office/drawing/2014/main" id="{2B434702-A82F-46BB-9BFA-AFEBA4E4339E}"/>
              </a:ext>
            </a:extLst>
          </p:cNvPr>
          <p:cNvPicPr>
            <a:picLocks noChangeAspect="1"/>
          </p:cNvPicPr>
          <p:nvPr/>
        </p:nvPicPr>
        <p:blipFill rotWithShape="1">
          <a:blip r:embed="rId3">
            <a:extLst>
              <a:ext uri="{28A0092B-C50C-407E-A947-70E740481C1C}">
                <a14:useLocalDpi xmlns:a14="http://schemas.microsoft.com/office/drawing/2010/main" val="0"/>
              </a:ext>
            </a:extLst>
          </a:blip>
          <a:srcRect l="15746" r="-177"/>
          <a:stretch/>
        </p:blipFill>
        <p:spPr>
          <a:xfrm>
            <a:off x="4990746" y="1974071"/>
            <a:ext cx="3816227" cy="3360257"/>
          </a:xfrm>
          <a:prstGeom prst="rect">
            <a:avLst/>
          </a:prstGeom>
        </p:spPr>
      </p:pic>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102F26F6-3413-43AD-98F6-D9104FE7680E}"/>
                  </a:ext>
                </a:extLst>
              </p:cNvPr>
              <p:cNvSpPr txBox="1"/>
              <p:nvPr/>
            </p:nvSpPr>
            <p:spPr>
              <a:xfrm>
                <a:off x="4408543" y="3429000"/>
                <a:ext cx="32691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l-NL" sz="2800" i="1" smtClean="0">
                          <a:latin typeface="Cambria Math" panose="02040503050406030204" pitchFamily="18" charset="0"/>
                          <a:ea typeface="Cambria Math" panose="02040503050406030204" pitchFamily="18" charset="0"/>
                        </a:rPr>
                        <m:t>→</m:t>
                      </m:r>
                    </m:oMath>
                  </m:oMathPara>
                </a14:m>
                <a:endParaRPr lang="nl-NL" sz="2800" dirty="0"/>
              </a:p>
            </p:txBody>
          </p:sp>
        </mc:Choice>
        <mc:Fallback xmlns="">
          <p:sp>
            <p:nvSpPr>
              <p:cNvPr id="8" name="Tekstvak 7">
                <a:extLst>
                  <a:ext uri="{FF2B5EF4-FFF2-40B4-BE49-F238E27FC236}">
                    <a16:creationId xmlns:a16="http://schemas.microsoft.com/office/drawing/2014/main" id="{102F26F6-3413-43AD-98F6-D9104FE7680E}"/>
                  </a:ext>
                </a:extLst>
              </p:cNvPr>
              <p:cNvSpPr txBox="1">
                <a:spLocks noRot="1" noChangeAspect="1" noMove="1" noResize="1" noEditPoints="1" noAdjustHandles="1" noChangeArrowheads="1" noChangeShapeType="1" noTextEdit="1"/>
              </p:cNvSpPr>
              <p:nvPr/>
            </p:nvSpPr>
            <p:spPr>
              <a:xfrm>
                <a:off x="4408543" y="3429000"/>
                <a:ext cx="326914" cy="430887"/>
              </a:xfrm>
              <a:prstGeom prst="rect">
                <a:avLst/>
              </a:prstGeom>
              <a:blipFill>
                <a:blip r:embed="rId4"/>
                <a:stretch>
                  <a:fillRect/>
                </a:stretch>
              </a:blipFill>
            </p:spPr>
            <p:txBody>
              <a:bodyPr/>
              <a:lstStyle/>
              <a:p>
                <a:r>
                  <a:rPr lang="nl-NL">
                    <a:noFill/>
                  </a:rPr>
                  <a:t> </a:t>
                </a:r>
              </a:p>
            </p:txBody>
          </p:sp>
        </mc:Fallback>
      </mc:AlternateContent>
      <p:sp>
        <p:nvSpPr>
          <p:cNvPr id="2" name="Tekstvak 1">
            <a:extLst>
              <a:ext uri="{FF2B5EF4-FFF2-40B4-BE49-F238E27FC236}">
                <a16:creationId xmlns:a16="http://schemas.microsoft.com/office/drawing/2014/main" id="{9CD1C2AC-44FD-74EC-BDB5-B7D35993DFE6}"/>
              </a:ext>
            </a:extLst>
          </p:cNvPr>
          <p:cNvSpPr txBox="1"/>
          <p:nvPr/>
        </p:nvSpPr>
        <p:spPr>
          <a:xfrm>
            <a:off x="2484408" y="5865962"/>
            <a:ext cx="184731" cy="369332"/>
          </a:xfrm>
          <a:prstGeom prst="rect">
            <a:avLst/>
          </a:prstGeom>
          <a:noFill/>
        </p:spPr>
        <p:txBody>
          <a:bodyPr wrap="none" rtlCol="0">
            <a:spAutoFit/>
          </a:bodyPr>
          <a:lstStyle/>
          <a:p>
            <a:endParaRPr lang="nl-NL" dirty="0"/>
          </a:p>
        </p:txBody>
      </p:sp>
      <p:pic>
        <p:nvPicPr>
          <p:cNvPr id="4" name="Afbeelding 3">
            <a:extLst>
              <a:ext uri="{FF2B5EF4-FFF2-40B4-BE49-F238E27FC236}">
                <a16:creationId xmlns:a16="http://schemas.microsoft.com/office/drawing/2014/main" id="{C00CD8EC-34DD-B8BB-F67A-D9476EB759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9914" y="5703402"/>
            <a:ext cx="728260" cy="701453"/>
          </a:xfrm>
          <a:prstGeom prst="rect">
            <a:avLst/>
          </a:prstGeom>
        </p:spPr>
      </p:pic>
    </p:spTree>
    <p:extLst>
      <p:ext uri="{BB962C8B-B14F-4D97-AF65-F5344CB8AC3E}">
        <p14:creationId xmlns:p14="http://schemas.microsoft.com/office/powerpoint/2010/main" val="129942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9F51995-34C9-4173-BA38-FA9DB48EE461}"/>
              </a:ext>
            </a:extLst>
          </p:cNvPr>
          <p:cNvSpPr txBox="1"/>
          <p:nvPr/>
        </p:nvSpPr>
        <p:spPr>
          <a:xfrm>
            <a:off x="270000" y="144000"/>
            <a:ext cx="8279027" cy="1754326"/>
          </a:xfrm>
          <a:prstGeom prst="rect">
            <a:avLst/>
          </a:prstGeom>
          <a:noFill/>
        </p:spPr>
        <p:txBody>
          <a:bodyPr wrap="square" rtlCol="0">
            <a:spAutoFit/>
          </a:bodyPr>
          <a:lstStyle/>
          <a:p>
            <a:r>
              <a:rPr lang="nl-NL" sz="3600" dirty="0"/>
              <a:t>Stoffenkringloop:  </a:t>
            </a:r>
            <a:r>
              <a:rPr lang="nl-NL" sz="3600" dirty="0">
                <a:solidFill>
                  <a:srgbClr val="FF0000"/>
                </a:solidFill>
              </a:rPr>
              <a:t>cradle to cradle</a:t>
            </a:r>
          </a:p>
          <a:p>
            <a:r>
              <a:rPr lang="nl-NL" sz="3600" dirty="0"/>
              <a:t>                         </a:t>
            </a:r>
          </a:p>
          <a:p>
            <a:endParaRPr lang="nl-NL" sz="3600" dirty="0"/>
          </a:p>
        </p:txBody>
      </p:sp>
      <p:pic>
        <p:nvPicPr>
          <p:cNvPr id="2" name="Afbeelding 1">
            <a:extLst>
              <a:ext uri="{FF2B5EF4-FFF2-40B4-BE49-F238E27FC236}">
                <a16:creationId xmlns:a16="http://schemas.microsoft.com/office/drawing/2014/main" id="{CC3BA58C-F2B1-01C2-1988-B905AEB12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09" y="1909851"/>
            <a:ext cx="3035300" cy="2387314"/>
          </a:xfrm>
          <a:prstGeom prst="rect">
            <a:avLst/>
          </a:prstGeom>
        </p:spPr>
      </p:pic>
    </p:spTree>
    <p:extLst>
      <p:ext uri="{BB962C8B-B14F-4D97-AF65-F5344CB8AC3E}">
        <p14:creationId xmlns:p14="http://schemas.microsoft.com/office/powerpoint/2010/main" val="1105999252"/>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8E7C6CE-728E-94A0-02AA-BD1D63199E60}"/>
              </a:ext>
            </a:extLst>
          </p:cNvPr>
          <p:cNvPicPr>
            <a:picLocks noChangeAspect="1"/>
          </p:cNvPicPr>
          <p:nvPr/>
        </p:nvPicPr>
        <p:blipFill rotWithShape="1">
          <a:blip r:embed="rId2">
            <a:extLst>
              <a:ext uri="{28A0092B-C50C-407E-A947-70E740481C1C}">
                <a14:useLocalDpi xmlns:a14="http://schemas.microsoft.com/office/drawing/2010/main" val="0"/>
              </a:ext>
            </a:extLst>
          </a:blip>
          <a:srcRect l="58807"/>
          <a:stretch/>
        </p:blipFill>
        <p:spPr>
          <a:xfrm>
            <a:off x="1733693" y="863597"/>
            <a:ext cx="5297468" cy="5130805"/>
          </a:xfrm>
          <a:prstGeom prst="rect">
            <a:avLst/>
          </a:prstGeom>
        </p:spPr>
      </p:pic>
      <p:pic>
        <p:nvPicPr>
          <p:cNvPr id="3" name="Afbeelding 2">
            <a:extLst>
              <a:ext uri="{FF2B5EF4-FFF2-40B4-BE49-F238E27FC236}">
                <a16:creationId xmlns:a16="http://schemas.microsoft.com/office/drawing/2014/main" id="{6D14C9A9-93AC-C85C-F7EB-A5B74601C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791" y="211464"/>
            <a:ext cx="903595" cy="710693"/>
          </a:xfrm>
          <a:prstGeom prst="rect">
            <a:avLst/>
          </a:prstGeom>
        </p:spPr>
      </p:pic>
    </p:spTree>
    <p:extLst>
      <p:ext uri="{BB962C8B-B14F-4D97-AF65-F5344CB8AC3E}">
        <p14:creationId xmlns:p14="http://schemas.microsoft.com/office/powerpoint/2010/main" val="108082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97359" y="781555"/>
            <a:ext cx="8149281" cy="5078313"/>
          </a:xfrm>
          <a:prstGeom prst="rect">
            <a:avLst/>
          </a:prstGeom>
          <a:noFill/>
        </p:spPr>
        <p:txBody>
          <a:bodyPr wrap="square" rtlCol="0">
            <a:spAutoFit/>
          </a:bodyPr>
          <a:lstStyle/>
          <a:p>
            <a:endParaRPr lang="nl-NL" b="1" dirty="0"/>
          </a:p>
          <a:p>
            <a:endParaRPr lang="nl-NL" b="1" dirty="0"/>
          </a:p>
          <a:p>
            <a:pPr algn="ctr"/>
            <a:r>
              <a:rPr lang="nl-NL" sz="4800" dirty="0">
                <a:solidFill>
                  <a:srgbClr val="FF0000"/>
                </a:solidFill>
              </a:rPr>
              <a:t>van wieg tot wieg</a:t>
            </a:r>
          </a:p>
          <a:p>
            <a:pPr algn="ctr"/>
            <a:endParaRPr lang="nl-NL" sz="4800" dirty="0"/>
          </a:p>
          <a:p>
            <a:pPr algn="ctr"/>
            <a:endParaRPr lang="nl-NL" sz="4800" dirty="0"/>
          </a:p>
          <a:p>
            <a:pPr algn="ctr"/>
            <a:endParaRPr lang="nl-NL" sz="4800" dirty="0"/>
          </a:p>
          <a:p>
            <a:pPr algn="ctr"/>
            <a:endParaRPr lang="nl-NL" sz="4800" dirty="0"/>
          </a:p>
          <a:p>
            <a:r>
              <a:rPr lang="nl-NL" sz="4800" dirty="0"/>
              <a:t>              </a:t>
            </a:r>
            <a:endParaRPr lang="nl-NL" sz="3200" dirty="0"/>
          </a:p>
        </p:txBody>
      </p:sp>
      <p:sp>
        <p:nvSpPr>
          <p:cNvPr id="2" name="Tekstvak 1">
            <a:extLst>
              <a:ext uri="{FF2B5EF4-FFF2-40B4-BE49-F238E27FC236}">
                <a16:creationId xmlns:a16="http://schemas.microsoft.com/office/drawing/2014/main" id="{D45DF4E9-82E6-1AD9-F608-C2E3BF03373F}"/>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pic>
        <p:nvPicPr>
          <p:cNvPr id="4" name="Afbeelding 3">
            <a:extLst>
              <a:ext uri="{FF2B5EF4-FFF2-40B4-BE49-F238E27FC236}">
                <a16:creationId xmlns:a16="http://schemas.microsoft.com/office/drawing/2014/main" id="{3C133E18-C04F-F8B7-0DFF-34B1BA2FD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791" y="211464"/>
            <a:ext cx="903595" cy="710693"/>
          </a:xfrm>
          <a:prstGeom prst="rect">
            <a:avLst/>
          </a:prstGeom>
        </p:spPr>
      </p:pic>
    </p:spTree>
    <p:extLst>
      <p:ext uri="{BB962C8B-B14F-4D97-AF65-F5344CB8AC3E}">
        <p14:creationId xmlns:p14="http://schemas.microsoft.com/office/powerpoint/2010/main" val="8876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97359" y="781555"/>
            <a:ext cx="8149281" cy="5816977"/>
          </a:xfrm>
          <a:prstGeom prst="rect">
            <a:avLst/>
          </a:prstGeom>
          <a:noFill/>
        </p:spPr>
        <p:txBody>
          <a:bodyPr wrap="square" rtlCol="0">
            <a:spAutoFit/>
          </a:bodyPr>
          <a:lstStyle/>
          <a:p>
            <a:endParaRPr lang="nl-NL" b="1" dirty="0"/>
          </a:p>
          <a:p>
            <a:endParaRPr lang="nl-NL" b="1" dirty="0"/>
          </a:p>
          <a:p>
            <a:pPr algn="ctr"/>
            <a:r>
              <a:rPr lang="nl-NL" sz="4800" dirty="0"/>
              <a:t>van wieg tot wieg</a:t>
            </a:r>
          </a:p>
          <a:p>
            <a:pPr algn="ctr"/>
            <a:endParaRPr lang="nl-NL" sz="4800" dirty="0"/>
          </a:p>
          <a:p>
            <a:pPr algn="ctr"/>
            <a:endParaRPr lang="nl-NL" sz="4800" dirty="0"/>
          </a:p>
          <a:p>
            <a:pPr algn="ctr"/>
            <a:endParaRPr lang="nl-NL" sz="4800" dirty="0"/>
          </a:p>
          <a:p>
            <a:pPr algn="ctr"/>
            <a:endParaRPr lang="nl-NL" sz="4800" dirty="0"/>
          </a:p>
          <a:p>
            <a:r>
              <a:rPr lang="nl-NL" sz="4800" dirty="0"/>
              <a:t>              </a:t>
            </a:r>
          </a:p>
          <a:p>
            <a:r>
              <a:rPr lang="nl-NL" sz="4800" dirty="0"/>
              <a:t>                          </a:t>
            </a:r>
            <a:endParaRPr lang="nl-NL" sz="3200" dirty="0"/>
          </a:p>
        </p:txBody>
      </p:sp>
      <p:sp>
        <p:nvSpPr>
          <p:cNvPr id="6" name="Rechthoek 5">
            <a:extLst>
              <a:ext uri="{FF2B5EF4-FFF2-40B4-BE49-F238E27FC236}">
                <a16:creationId xmlns:a16="http://schemas.microsoft.com/office/drawing/2014/main" id="{52A3B4D5-8C8E-4E65-A452-E8F46F720255}"/>
              </a:ext>
            </a:extLst>
          </p:cNvPr>
          <p:cNvSpPr/>
          <p:nvPr/>
        </p:nvSpPr>
        <p:spPr>
          <a:xfrm>
            <a:off x="871839" y="2699352"/>
            <a:ext cx="7459362" cy="1815882"/>
          </a:xfrm>
          <a:prstGeom prst="rect">
            <a:avLst/>
          </a:prstGeom>
        </p:spPr>
        <p:txBody>
          <a:bodyPr wrap="square">
            <a:spAutoFit/>
          </a:bodyPr>
          <a:lstStyle/>
          <a:p>
            <a:pPr>
              <a:spcAft>
                <a:spcPts val="0"/>
              </a:spcAft>
            </a:pPr>
            <a:r>
              <a:rPr lang="nl-NL" sz="2800" dirty="0">
                <a:latin typeface="Calibri" panose="020F0502020204030204" pitchFamily="34" charset="0"/>
                <a:ea typeface="Times New Roman" panose="02020603050405020304" pitchFamily="18" charset="0"/>
              </a:rPr>
              <a:t>Bij het ontwerpen van een product wordt er rekening mee gehouden dat alle grondstoffen die er voor nodig zijn na gebruik van het product weer terug te winnen zijn </a:t>
            </a:r>
            <a:r>
              <a:rPr lang="nl-NL" sz="2800" dirty="0">
                <a:solidFill>
                  <a:srgbClr val="FF0000"/>
                </a:solidFill>
                <a:latin typeface="Calibri" panose="020F0502020204030204" pitchFamily="34" charset="0"/>
                <a:ea typeface="Times New Roman" panose="02020603050405020304" pitchFamily="18" charset="0"/>
              </a:rPr>
              <a:t>zonder kwaliteitsverlies.</a:t>
            </a:r>
            <a:endParaRPr lang="nl-NL" sz="2800" dirty="0">
              <a:solidFill>
                <a:srgbClr val="FF0000"/>
              </a:solidFill>
              <a:effectLst/>
              <a:latin typeface="Times New Roman" panose="02020603050405020304" pitchFamily="18" charset="0"/>
              <a:ea typeface="Times New Roman" panose="02020603050405020304" pitchFamily="18" charset="0"/>
            </a:endParaRPr>
          </a:p>
        </p:txBody>
      </p:sp>
      <p:sp>
        <p:nvSpPr>
          <p:cNvPr id="2" name="Tekstvak 1">
            <a:extLst>
              <a:ext uri="{FF2B5EF4-FFF2-40B4-BE49-F238E27FC236}">
                <a16:creationId xmlns:a16="http://schemas.microsoft.com/office/drawing/2014/main" id="{D45DF4E9-82E6-1AD9-F608-C2E3BF03373F}"/>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pic>
        <p:nvPicPr>
          <p:cNvPr id="4" name="Afbeelding 3">
            <a:extLst>
              <a:ext uri="{FF2B5EF4-FFF2-40B4-BE49-F238E27FC236}">
                <a16:creationId xmlns:a16="http://schemas.microsoft.com/office/drawing/2014/main" id="{825FD822-38CF-052C-3A41-F925CD5F5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791" y="211464"/>
            <a:ext cx="903595" cy="710693"/>
          </a:xfrm>
          <a:prstGeom prst="rect">
            <a:avLst/>
          </a:prstGeom>
        </p:spPr>
      </p:pic>
    </p:spTree>
    <p:extLst>
      <p:ext uri="{BB962C8B-B14F-4D97-AF65-F5344CB8AC3E}">
        <p14:creationId xmlns:p14="http://schemas.microsoft.com/office/powerpoint/2010/main" val="10543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0852"/>
            <a:ext cx="8895506" cy="3046988"/>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Duurzaam:       </a:t>
            </a:r>
            <a:r>
              <a:rPr lang="nl-NL" sz="3200" dirty="0">
                <a:solidFill>
                  <a:srgbClr val="FF0000"/>
                </a:solidFill>
              </a:rPr>
              <a:t>blijvend</a:t>
            </a:r>
          </a:p>
          <a:p>
            <a:r>
              <a:rPr lang="nl-NL" sz="3200" dirty="0"/>
              <a:t>			  </a:t>
            </a:r>
          </a:p>
          <a:p>
            <a:r>
              <a:rPr lang="nl-NL" sz="3200" b="1" dirty="0"/>
              <a:t>		</a:t>
            </a:r>
            <a:endParaRPr lang="nl-NL" sz="2400" dirty="0"/>
          </a:p>
        </p:txBody>
      </p:sp>
    </p:spTree>
    <p:extLst>
      <p:ext uri="{BB962C8B-B14F-4D97-AF65-F5344CB8AC3E}">
        <p14:creationId xmlns:p14="http://schemas.microsoft.com/office/powerpoint/2010/main" val="37785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97359" y="781555"/>
            <a:ext cx="8149281" cy="5816977"/>
          </a:xfrm>
          <a:prstGeom prst="rect">
            <a:avLst/>
          </a:prstGeom>
          <a:noFill/>
        </p:spPr>
        <p:txBody>
          <a:bodyPr wrap="square" rtlCol="0">
            <a:spAutoFit/>
          </a:bodyPr>
          <a:lstStyle/>
          <a:p>
            <a:endParaRPr lang="nl-NL" b="1" dirty="0"/>
          </a:p>
          <a:p>
            <a:endParaRPr lang="nl-NL" b="1" dirty="0"/>
          </a:p>
          <a:p>
            <a:pPr algn="ctr"/>
            <a:r>
              <a:rPr lang="nl-NL" sz="4800" dirty="0"/>
              <a:t>van wieg tot wieg</a:t>
            </a:r>
          </a:p>
          <a:p>
            <a:pPr algn="ctr"/>
            <a:endParaRPr lang="nl-NL" sz="4800" dirty="0"/>
          </a:p>
          <a:p>
            <a:pPr algn="ctr"/>
            <a:endParaRPr lang="nl-NL" sz="4800" dirty="0"/>
          </a:p>
          <a:p>
            <a:pPr algn="ctr"/>
            <a:endParaRPr lang="nl-NL" sz="4800" dirty="0"/>
          </a:p>
          <a:p>
            <a:pPr algn="ctr"/>
            <a:endParaRPr lang="nl-NL" sz="4800" dirty="0"/>
          </a:p>
          <a:p>
            <a:r>
              <a:rPr lang="nl-NL" sz="4800" dirty="0"/>
              <a:t>              </a:t>
            </a:r>
            <a:r>
              <a:rPr lang="nl-NL" sz="4800" dirty="0">
                <a:solidFill>
                  <a:srgbClr val="FF0000"/>
                </a:solidFill>
              </a:rPr>
              <a:t>afval = grondstof</a:t>
            </a:r>
          </a:p>
          <a:p>
            <a:r>
              <a:rPr lang="nl-NL" sz="4800" dirty="0"/>
              <a:t>                          </a:t>
            </a:r>
            <a:endParaRPr lang="nl-NL" sz="3200" dirty="0"/>
          </a:p>
        </p:txBody>
      </p:sp>
      <p:sp>
        <p:nvSpPr>
          <p:cNvPr id="6" name="Rechthoek 5">
            <a:extLst>
              <a:ext uri="{FF2B5EF4-FFF2-40B4-BE49-F238E27FC236}">
                <a16:creationId xmlns:a16="http://schemas.microsoft.com/office/drawing/2014/main" id="{52A3B4D5-8C8E-4E65-A452-E8F46F720255}"/>
              </a:ext>
            </a:extLst>
          </p:cNvPr>
          <p:cNvSpPr/>
          <p:nvPr/>
        </p:nvSpPr>
        <p:spPr>
          <a:xfrm>
            <a:off x="871839" y="2699352"/>
            <a:ext cx="7459362" cy="1815882"/>
          </a:xfrm>
          <a:prstGeom prst="rect">
            <a:avLst/>
          </a:prstGeom>
        </p:spPr>
        <p:txBody>
          <a:bodyPr wrap="square">
            <a:spAutoFit/>
          </a:bodyPr>
          <a:lstStyle/>
          <a:p>
            <a:pPr>
              <a:spcAft>
                <a:spcPts val="0"/>
              </a:spcAft>
            </a:pPr>
            <a:r>
              <a:rPr lang="nl-NL" sz="2800" dirty="0">
                <a:latin typeface="Calibri" panose="020F0502020204030204" pitchFamily="34" charset="0"/>
                <a:ea typeface="Times New Roman" panose="02020603050405020304" pitchFamily="18" charset="0"/>
              </a:rPr>
              <a:t>Bij het ontwerpen van een product wordt er rekening mee gehouden dat alle grondstoffen die er voor nodig zijn na gebruik van het product weer terug te winnen zijn zonder kwaliteitsverlies.</a:t>
            </a:r>
            <a:endParaRPr lang="nl-NL" sz="2800" dirty="0">
              <a:effectLst/>
              <a:latin typeface="Times New Roman" panose="02020603050405020304" pitchFamily="18" charset="0"/>
              <a:ea typeface="Times New Roman" panose="02020603050405020304" pitchFamily="18" charset="0"/>
            </a:endParaRPr>
          </a:p>
        </p:txBody>
      </p:sp>
      <p:sp>
        <p:nvSpPr>
          <p:cNvPr id="2" name="Tekstvak 1">
            <a:extLst>
              <a:ext uri="{FF2B5EF4-FFF2-40B4-BE49-F238E27FC236}">
                <a16:creationId xmlns:a16="http://schemas.microsoft.com/office/drawing/2014/main" id="{D45DF4E9-82E6-1AD9-F608-C2E3BF03373F}"/>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pic>
        <p:nvPicPr>
          <p:cNvPr id="4" name="Afbeelding 3">
            <a:extLst>
              <a:ext uri="{FF2B5EF4-FFF2-40B4-BE49-F238E27FC236}">
                <a16:creationId xmlns:a16="http://schemas.microsoft.com/office/drawing/2014/main" id="{B03406BA-7CD6-4A45-3A3A-392AC2932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791" y="211464"/>
            <a:ext cx="903595" cy="710693"/>
          </a:xfrm>
          <a:prstGeom prst="rect">
            <a:avLst/>
          </a:prstGeom>
        </p:spPr>
      </p:pic>
    </p:spTree>
    <p:extLst>
      <p:ext uri="{BB962C8B-B14F-4D97-AF65-F5344CB8AC3E}">
        <p14:creationId xmlns:p14="http://schemas.microsoft.com/office/powerpoint/2010/main" val="16217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DBB8E39D-4EEB-4A4C-955C-21F1D2791048}"/>
              </a:ext>
            </a:extLst>
          </p:cNvPr>
          <p:cNvSpPr txBox="1"/>
          <p:nvPr/>
        </p:nvSpPr>
        <p:spPr>
          <a:xfrm>
            <a:off x="497359" y="2242800"/>
            <a:ext cx="8149281" cy="4801314"/>
          </a:xfrm>
          <a:prstGeom prst="rect">
            <a:avLst/>
          </a:prstGeom>
          <a:noFill/>
        </p:spPr>
        <p:txBody>
          <a:bodyPr wrap="square" rtlCol="0">
            <a:spAutoFit/>
          </a:bodyPr>
          <a:lstStyle/>
          <a:p>
            <a:endParaRPr lang="nl-NL" b="1" dirty="0"/>
          </a:p>
          <a:p>
            <a:pPr algn="ctr"/>
            <a:endParaRPr lang="nl-NL" sz="4800" dirty="0"/>
          </a:p>
          <a:p>
            <a:pPr algn="ctr"/>
            <a:endParaRPr lang="nl-NL" sz="4800" dirty="0"/>
          </a:p>
          <a:p>
            <a:pPr algn="ctr"/>
            <a:endParaRPr lang="nl-NL" sz="4800" dirty="0"/>
          </a:p>
          <a:p>
            <a:pPr algn="ctr"/>
            <a:endParaRPr lang="nl-NL" sz="4800" dirty="0"/>
          </a:p>
          <a:p>
            <a:r>
              <a:rPr lang="nl-NL" sz="4800" dirty="0"/>
              <a:t>              afval = grondstof</a:t>
            </a:r>
          </a:p>
          <a:p>
            <a:r>
              <a:rPr lang="nl-NL" sz="4800" dirty="0"/>
              <a:t>                          </a:t>
            </a:r>
            <a:endParaRPr lang="nl-NL" sz="3200" dirty="0"/>
          </a:p>
        </p:txBody>
      </p:sp>
      <p:pic>
        <p:nvPicPr>
          <p:cNvPr id="4" name="Afbeelding 3">
            <a:extLst>
              <a:ext uri="{FF2B5EF4-FFF2-40B4-BE49-F238E27FC236}">
                <a16:creationId xmlns:a16="http://schemas.microsoft.com/office/drawing/2014/main" id="{9FD201B3-CAA2-4CF0-9A91-F23540E4D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42" y="1683048"/>
            <a:ext cx="6205137" cy="3723082"/>
          </a:xfrm>
          <a:prstGeom prst="rect">
            <a:avLst/>
          </a:prstGeom>
        </p:spPr>
      </p:pic>
      <p:sp>
        <p:nvSpPr>
          <p:cNvPr id="2" name="Tekstvak 1">
            <a:extLst>
              <a:ext uri="{FF2B5EF4-FFF2-40B4-BE49-F238E27FC236}">
                <a16:creationId xmlns:a16="http://schemas.microsoft.com/office/drawing/2014/main" id="{2ED5201D-B2CD-0A6D-84B4-E926A2D803DD}"/>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pic>
        <p:nvPicPr>
          <p:cNvPr id="5" name="Afbeelding 4">
            <a:extLst>
              <a:ext uri="{FF2B5EF4-FFF2-40B4-BE49-F238E27FC236}">
                <a16:creationId xmlns:a16="http://schemas.microsoft.com/office/drawing/2014/main" id="{90D86E8C-3169-9237-9603-2BB624FF9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791" y="211464"/>
            <a:ext cx="903595" cy="710693"/>
          </a:xfrm>
          <a:prstGeom prst="rect">
            <a:avLst/>
          </a:prstGeom>
        </p:spPr>
      </p:pic>
    </p:spTree>
    <p:extLst>
      <p:ext uri="{BB962C8B-B14F-4D97-AF65-F5344CB8AC3E}">
        <p14:creationId xmlns:p14="http://schemas.microsoft.com/office/powerpoint/2010/main" val="26861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D644DDA-83AE-4821-82A7-6B5806883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5" y="690562"/>
            <a:ext cx="7600950" cy="4791075"/>
          </a:xfrm>
          <a:prstGeom prst="rect">
            <a:avLst/>
          </a:prstGeom>
        </p:spPr>
      </p:pic>
      <p:pic>
        <p:nvPicPr>
          <p:cNvPr id="4" name="Afbeelding 3">
            <a:extLst>
              <a:ext uri="{FF2B5EF4-FFF2-40B4-BE49-F238E27FC236}">
                <a16:creationId xmlns:a16="http://schemas.microsoft.com/office/drawing/2014/main" id="{D4950740-D63A-4707-9987-51B8B0465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28" y="5320105"/>
            <a:ext cx="1664493" cy="1354723"/>
          </a:xfrm>
          <a:prstGeom prst="rect">
            <a:avLst/>
          </a:prstGeom>
        </p:spPr>
      </p:pic>
      <p:sp>
        <p:nvSpPr>
          <p:cNvPr id="2" name="Tekstvak 1">
            <a:extLst>
              <a:ext uri="{FF2B5EF4-FFF2-40B4-BE49-F238E27FC236}">
                <a16:creationId xmlns:a16="http://schemas.microsoft.com/office/drawing/2014/main" id="{8D91E8E0-ED2E-1E87-2CF4-F57857FA168B}"/>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spTree>
    <p:extLst>
      <p:ext uri="{BB962C8B-B14F-4D97-AF65-F5344CB8AC3E}">
        <p14:creationId xmlns:p14="http://schemas.microsoft.com/office/powerpoint/2010/main" val="23189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795ABAF-DEEC-43CE-89E5-51046B5CC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32" y="-68263"/>
            <a:ext cx="6926263" cy="6926263"/>
          </a:xfrm>
          <a:prstGeom prst="rect">
            <a:avLst/>
          </a:prstGeom>
        </p:spPr>
      </p:pic>
      <p:cxnSp>
        <p:nvCxnSpPr>
          <p:cNvPr id="3" name="Rechte verbindingslijn met pijl 2">
            <a:extLst>
              <a:ext uri="{FF2B5EF4-FFF2-40B4-BE49-F238E27FC236}">
                <a16:creationId xmlns:a16="http://schemas.microsoft.com/office/drawing/2014/main" id="{5340EE93-3DB7-48FF-A74B-BD60E1E79DDB}"/>
              </a:ext>
            </a:extLst>
          </p:cNvPr>
          <p:cNvCxnSpPr/>
          <p:nvPr/>
        </p:nvCxnSpPr>
        <p:spPr>
          <a:xfrm flipH="1">
            <a:off x="5499279" y="4404575"/>
            <a:ext cx="695459"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 name="Tekstvak 1">
            <a:extLst>
              <a:ext uri="{FF2B5EF4-FFF2-40B4-BE49-F238E27FC236}">
                <a16:creationId xmlns:a16="http://schemas.microsoft.com/office/drawing/2014/main" id="{B450FC64-4C67-DC4E-41B7-35EF82D79C15}"/>
              </a:ext>
            </a:extLst>
          </p:cNvPr>
          <p:cNvSpPr txBox="1"/>
          <p:nvPr/>
        </p:nvSpPr>
        <p:spPr>
          <a:xfrm>
            <a:off x="270000" y="144000"/>
            <a:ext cx="8279027" cy="646331"/>
          </a:xfrm>
          <a:prstGeom prst="rect">
            <a:avLst/>
          </a:prstGeom>
          <a:noFill/>
        </p:spPr>
        <p:txBody>
          <a:bodyPr wrap="square" rtlCol="0">
            <a:spAutoFit/>
          </a:bodyPr>
          <a:lstStyle/>
          <a:p>
            <a:r>
              <a:rPr lang="nl-NL" sz="3600" dirty="0" err="1">
                <a:solidFill>
                  <a:schemeClr val="bg1"/>
                </a:solidFill>
              </a:rPr>
              <a:t>Stoffenkringlo</a:t>
            </a:r>
            <a:r>
              <a:rPr lang="nl-NL" sz="3600" dirty="0">
                <a:solidFill>
                  <a:schemeClr val="bg1"/>
                </a:solidFill>
              </a:rPr>
              <a:t> </a:t>
            </a:r>
            <a:r>
              <a:rPr lang="nl-NL" sz="3600" dirty="0"/>
              <a:t>cradle to cradle                       </a:t>
            </a:r>
          </a:p>
        </p:txBody>
      </p:sp>
      <p:pic>
        <p:nvPicPr>
          <p:cNvPr id="4" name="Afbeelding 3">
            <a:extLst>
              <a:ext uri="{FF2B5EF4-FFF2-40B4-BE49-F238E27FC236}">
                <a16:creationId xmlns:a16="http://schemas.microsoft.com/office/drawing/2014/main" id="{0CDA0EA4-3964-5D25-5A42-DE54E3849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28" y="5320105"/>
            <a:ext cx="1664493" cy="1354723"/>
          </a:xfrm>
          <a:prstGeom prst="rect">
            <a:avLst/>
          </a:prstGeom>
        </p:spPr>
      </p:pic>
    </p:spTree>
    <p:extLst>
      <p:ext uri="{BB962C8B-B14F-4D97-AF65-F5344CB8AC3E}">
        <p14:creationId xmlns:p14="http://schemas.microsoft.com/office/powerpoint/2010/main" val="38693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C4E0AD-5DDD-2E7B-DE66-C97577AE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8488"/>
            <a:ext cx="9144000" cy="3621024"/>
          </a:xfrm>
          <a:prstGeom prst="rect">
            <a:avLst/>
          </a:prstGeom>
        </p:spPr>
      </p:pic>
      <p:pic>
        <p:nvPicPr>
          <p:cNvPr id="4" name="Afbeelding 3">
            <a:extLst>
              <a:ext uri="{FF2B5EF4-FFF2-40B4-BE49-F238E27FC236}">
                <a16:creationId xmlns:a16="http://schemas.microsoft.com/office/drawing/2014/main" id="{054FF220-8A62-8B60-431A-4AA2BF2F1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557" y="5715118"/>
            <a:ext cx="903595" cy="710693"/>
          </a:xfrm>
          <a:prstGeom prst="rect">
            <a:avLst/>
          </a:prstGeom>
        </p:spPr>
      </p:pic>
    </p:spTree>
    <p:extLst>
      <p:ext uri="{BB962C8B-B14F-4D97-AF65-F5344CB8AC3E}">
        <p14:creationId xmlns:p14="http://schemas.microsoft.com/office/powerpoint/2010/main" val="1906876611"/>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68187" y="1110675"/>
            <a:ext cx="8279027" cy="3231654"/>
          </a:xfrm>
          <a:prstGeom prst="rect">
            <a:avLst/>
          </a:prstGeom>
          <a:noFill/>
        </p:spPr>
        <p:txBody>
          <a:bodyPr wrap="square" rtlCol="0">
            <a:spAutoFit/>
          </a:bodyPr>
          <a:lstStyle/>
          <a:p>
            <a:r>
              <a:rPr lang="nl-NL" sz="2800" dirty="0"/>
              <a:t>           </a:t>
            </a:r>
            <a:r>
              <a:rPr lang="nl-NL" sz="3600" dirty="0">
                <a:solidFill>
                  <a:srgbClr val="FF0000"/>
                </a:solidFill>
              </a:rPr>
              <a:t>Afval  </a:t>
            </a:r>
            <a:r>
              <a:rPr lang="nl-NL" sz="3600" dirty="0"/>
              <a:t>  </a:t>
            </a:r>
            <a:r>
              <a:rPr lang="nl-NL" sz="2800" dirty="0"/>
              <a:t>                      </a:t>
            </a:r>
          </a:p>
          <a:p>
            <a:endParaRPr lang="nl-NL" sz="2800" dirty="0"/>
          </a:p>
          <a:p>
            <a:pPr>
              <a:tabLst>
                <a:tab pos="896938" algn="l"/>
              </a:tabLst>
            </a:pPr>
            <a:r>
              <a:rPr lang="nl-NL" sz="2800" dirty="0"/>
              <a:t>           verbranden          =  niet duurzaam</a:t>
            </a:r>
          </a:p>
          <a:p>
            <a:endParaRPr lang="nl-NL" sz="2800" dirty="0"/>
          </a:p>
          <a:p>
            <a:pPr>
              <a:tabLst>
                <a:tab pos="3406775" algn="l"/>
              </a:tabLst>
            </a:pPr>
            <a:r>
              <a:rPr lang="nl-NL" sz="2800" dirty="0"/>
              <a:t>           recyclen               </a:t>
            </a:r>
            <a:r>
              <a:rPr lang="nl-NL" sz="800" dirty="0"/>
              <a:t>   </a:t>
            </a:r>
            <a:r>
              <a:rPr lang="nl-NL" sz="2800" dirty="0"/>
              <a:t>=  duurzaam bij weinig restafval</a:t>
            </a:r>
          </a:p>
          <a:p>
            <a:endParaRPr lang="nl-NL" sz="2800" dirty="0"/>
          </a:p>
          <a:p>
            <a:pPr>
              <a:tabLst>
                <a:tab pos="3406775" algn="l"/>
              </a:tabLst>
            </a:pPr>
            <a:r>
              <a:rPr lang="nl-NL" sz="2800" dirty="0"/>
              <a:t>           cradle to cradle  </a:t>
            </a:r>
            <a:r>
              <a:rPr lang="nl-NL" sz="800" dirty="0"/>
              <a:t>    </a:t>
            </a:r>
            <a:r>
              <a:rPr lang="nl-NL" sz="2800" dirty="0"/>
              <a:t>=  duurzaam</a:t>
            </a:r>
          </a:p>
        </p:txBody>
      </p:sp>
      <p:pic>
        <p:nvPicPr>
          <p:cNvPr id="5" name="Afbeelding 4">
            <a:extLst>
              <a:ext uri="{FF2B5EF4-FFF2-40B4-BE49-F238E27FC236}">
                <a16:creationId xmlns:a16="http://schemas.microsoft.com/office/drawing/2014/main" id="{38588A24-63AD-8DBC-B73E-652419E23C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187" y="2888006"/>
            <a:ext cx="684399" cy="644914"/>
          </a:xfrm>
          <a:prstGeom prst="rect">
            <a:avLst/>
          </a:prstGeom>
        </p:spPr>
      </p:pic>
      <p:pic>
        <p:nvPicPr>
          <p:cNvPr id="6" name="Afbeelding 5">
            <a:extLst>
              <a:ext uri="{FF2B5EF4-FFF2-40B4-BE49-F238E27FC236}">
                <a16:creationId xmlns:a16="http://schemas.microsoft.com/office/drawing/2014/main" id="{7A6AB1B3-9368-049A-E896-604D6748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88" y="3701472"/>
            <a:ext cx="877983" cy="690549"/>
          </a:xfrm>
          <a:prstGeom prst="rect">
            <a:avLst/>
          </a:prstGeom>
        </p:spPr>
      </p:pic>
      <p:pic>
        <p:nvPicPr>
          <p:cNvPr id="3" name="Afbeelding 2">
            <a:extLst>
              <a:ext uri="{FF2B5EF4-FFF2-40B4-BE49-F238E27FC236}">
                <a16:creationId xmlns:a16="http://schemas.microsoft.com/office/drawing/2014/main" id="{7B42EB40-8274-D401-1F99-84A643FD1A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88" y="1960331"/>
            <a:ext cx="877983" cy="877983"/>
          </a:xfrm>
          <a:prstGeom prst="rect">
            <a:avLst/>
          </a:prstGeom>
        </p:spPr>
      </p:pic>
    </p:spTree>
    <p:extLst>
      <p:ext uri="{BB962C8B-B14F-4D97-AF65-F5344CB8AC3E}">
        <p14:creationId xmlns:p14="http://schemas.microsoft.com/office/powerpoint/2010/main" val="403891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68187" y="1110675"/>
            <a:ext cx="8279027" cy="1077218"/>
          </a:xfrm>
          <a:prstGeom prst="rect">
            <a:avLst/>
          </a:prstGeom>
          <a:noFill/>
        </p:spPr>
        <p:txBody>
          <a:bodyPr wrap="square" rtlCol="0">
            <a:spAutoFit/>
          </a:bodyPr>
          <a:lstStyle/>
          <a:p>
            <a:r>
              <a:rPr lang="nl-NL" sz="2800" dirty="0"/>
              <a:t>           </a:t>
            </a:r>
            <a:r>
              <a:rPr lang="nl-NL" sz="3600" dirty="0"/>
              <a:t>Afval    </a:t>
            </a:r>
            <a:r>
              <a:rPr lang="nl-NL" sz="2800" dirty="0"/>
              <a:t>                      </a:t>
            </a:r>
          </a:p>
          <a:p>
            <a:endParaRPr lang="nl-NL" sz="2800" dirty="0"/>
          </a:p>
        </p:txBody>
      </p:sp>
      <p:pic>
        <p:nvPicPr>
          <p:cNvPr id="2" name="Afbeelding 1">
            <a:extLst>
              <a:ext uri="{FF2B5EF4-FFF2-40B4-BE49-F238E27FC236}">
                <a16:creationId xmlns:a16="http://schemas.microsoft.com/office/drawing/2014/main" id="{3406F2D4-4DDB-5C64-EB15-5072D4F45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1766599"/>
            <a:ext cx="7071374" cy="4636017"/>
          </a:xfrm>
          <a:prstGeom prst="rect">
            <a:avLst/>
          </a:prstGeom>
        </p:spPr>
      </p:pic>
      <p:sp>
        <p:nvSpPr>
          <p:cNvPr id="3" name="Ovaal 2">
            <a:extLst>
              <a:ext uri="{FF2B5EF4-FFF2-40B4-BE49-F238E27FC236}">
                <a16:creationId xmlns:a16="http://schemas.microsoft.com/office/drawing/2014/main" id="{85920612-1B1C-83C1-5F3A-EDDD7FA9C30E}"/>
              </a:ext>
            </a:extLst>
          </p:cNvPr>
          <p:cNvSpPr/>
          <p:nvPr/>
        </p:nvSpPr>
        <p:spPr>
          <a:xfrm>
            <a:off x="5529533" y="1966822"/>
            <a:ext cx="1777041" cy="11214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A35B34F2-C273-CE47-6133-72A77AD6F590}"/>
              </a:ext>
            </a:extLst>
          </p:cNvPr>
          <p:cNvPicPr>
            <a:picLocks noChangeAspect="1"/>
          </p:cNvPicPr>
          <p:nvPr/>
        </p:nvPicPr>
        <p:blipFill rotWithShape="1">
          <a:blip r:embed="rId3">
            <a:extLst>
              <a:ext uri="{28A0092B-C50C-407E-A947-70E740481C1C}">
                <a14:useLocalDpi xmlns:a14="http://schemas.microsoft.com/office/drawing/2010/main" val="0"/>
              </a:ext>
            </a:extLst>
          </a:blip>
          <a:srcRect b="19359"/>
          <a:stretch/>
        </p:blipFill>
        <p:spPr>
          <a:xfrm>
            <a:off x="4910372" y="2850502"/>
            <a:ext cx="684399" cy="475508"/>
          </a:xfrm>
          <a:prstGeom prst="rect">
            <a:avLst/>
          </a:prstGeom>
        </p:spPr>
      </p:pic>
      <p:pic>
        <p:nvPicPr>
          <p:cNvPr id="6" name="Afbeelding 5">
            <a:extLst>
              <a:ext uri="{FF2B5EF4-FFF2-40B4-BE49-F238E27FC236}">
                <a16:creationId xmlns:a16="http://schemas.microsoft.com/office/drawing/2014/main" id="{E4C26180-B50B-D58D-55AA-50BFDB5A7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533" y="3522616"/>
            <a:ext cx="684399" cy="644914"/>
          </a:xfrm>
          <a:prstGeom prst="rect">
            <a:avLst/>
          </a:prstGeom>
        </p:spPr>
      </p:pic>
    </p:spTree>
    <p:extLst>
      <p:ext uri="{BB962C8B-B14F-4D97-AF65-F5344CB8AC3E}">
        <p14:creationId xmlns:p14="http://schemas.microsoft.com/office/powerpoint/2010/main" val="7868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800219"/>
          </a:xfrm>
          <a:prstGeom prst="rect">
            <a:avLst/>
          </a:prstGeom>
          <a:noFill/>
        </p:spPr>
        <p:txBody>
          <a:bodyPr wrap="square" rtlCol="0">
            <a:spAutoFit/>
          </a:bodyPr>
          <a:lstStyle/>
          <a:p>
            <a:r>
              <a:rPr lang="nl-NL" sz="2800" dirty="0"/>
              <a:t>Groene chemie</a:t>
            </a:r>
          </a:p>
          <a:p>
            <a:r>
              <a:rPr lang="nl-NL" dirty="0"/>
              <a:t> </a:t>
            </a:r>
          </a:p>
        </p:txBody>
      </p:sp>
    </p:spTree>
    <p:extLst>
      <p:ext uri="{BB962C8B-B14F-4D97-AF65-F5344CB8AC3E}">
        <p14:creationId xmlns:p14="http://schemas.microsoft.com/office/powerpoint/2010/main" val="3806817376"/>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1169551"/>
          </a:xfrm>
          <a:prstGeom prst="rect">
            <a:avLst/>
          </a:prstGeom>
          <a:noFill/>
        </p:spPr>
        <p:txBody>
          <a:bodyPr wrap="square" rtlCol="0">
            <a:spAutoFit/>
          </a:bodyPr>
          <a:lstStyle/>
          <a:p>
            <a:r>
              <a:rPr lang="nl-NL" sz="2800" dirty="0"/>
              <a:t>Groene chemie:  </a:t>
            </a:r>
          </a:p>
          <a:p>
            <a:r>
              <a:rPr lang="nl-NL" sz="2400" dirty="0">
                <a:solidFill>
                  <a:srgbClr val="FF0000"/>
                </a:solidFill>
              </a:rPr>
              <a:t>Duurzame productieprocessen in de chemische industrie.</a:t>
            </a:r>
          </a:p>
          <a:p>
            <a:r>
              <a:rPr lang="nl-NL" dirty="0">
                <a:solidFill>
                  <a:srgbClr val="FF0000"/>
                </a:solidFill>
              </a:rPr>
              <a:t> </a:t>
            </a:r>
          </a:p>
        </p:txBody>
      </p:sp>
    </p:spTree>
    <p:extLst>
      <p:ext uri="{BB962C8B-B14F-4D97-AF65-F5344CB8AC3E}">
        <p14:creationId xmlns:p14="http://schemas.microsoft.com/office/powerpoint/2010/main" val="41906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75B89BA-B996-4E3E-BAF9-CC1B1E85B12A}"/>
              </a:ext>
            </a:extLst>
          </p:cNvPr>
          <p:cNvSpPr txBox="1"/>
          <p:nvPr/>
        </p:nvSpPr>
        <p:spPr>
          <a:xfrm>
            <a:off x="871200" y="349200"/>
            <a:ext cx="8870536" cy="1169551"/>
          </a:xfrm>
          <a:prstGeom prst="rect">
            <a:avLst/>
          </a:prstGeom>
          <a:noFill/>
        </p:spPr>
        <p:txBody>
          <a:bodyPr wrap="square" rtlCol="0">
            <a:spAutoFit/>
          </a:bodyPr>
          <a:lstStyle/>
          <a:p>
            <a:r>
              <a:rPr lang="nl-NL" sz="2800" dirty="0"/>
              <a:t>Groene chemie:  </a:t>
            </a:r>
          </a:p>
          <a:p>
            <a:r>
              <a:rPr lang="nl-NL" sz="2400" dirty="0"/>
              <a:t>Duurzame productieprocessen in de chemische industrie.</a:t>
            </a:r>
          </a:p>
          <a:p>
            <a:r>
              <a:rPr lang="nl-NL" dirty="0"/>
              <a:t> </a:t>
            </a:r>
          </a:p>
        </p:txBody>
      </p:sp>
      <p:pic>
        <p:nvPicPr>
          <p:cNvPr id="3" name="Afbeelding 2">
            <a:extLst>
              <a:ext uri="{FF2B5EF4-FFF2-40B4-BE49-F238E27FC236}">
                <a16:creationId xmlns:a16="http://schemas.microsoft.com/office/drawing/2014/main" id="{2F6229BE-CE6D-427B-93EB-F208389AF1BB}"/>
              </a:ext>
            </a:extLst>
          </p:cNvPr>
          <p:cNvPicPr>
            <a:picLocks noChangeAspect="1"/>
          </p:cNvPicPr>
          <p:nvPr/>
        </p:nvPicPr>
        <p:blipFill rotWithShape="1">
          <a:blip r:embed="rId2"/>
          <a:srcRect l="26177" r="16723" b="4804"/>
          <a:stretch/>
        </p:blipFill>
        <p:spPr>
          <a:xfrm>
            <a:off x="1820253" y="1290798"/>
            <a:ext cx="5460764" cy="5121019"/>
          </a:xfrm>
          <a:prstGeom prst="rect">
            <a:avLst/>
          </a:prstGeom>
          <a:ln>
            <a:solidFill>
              <a:schemeClr val="accent1"/>
            </a:solidFill>
          </a:ln>
        </p:spPr>
      </p:pic>
      <p:sp>
        <p:nvSpPr>
          <p:cNvPr id="4" name="Tekstvak 3">
            <a:extLst>
              <a:ext uri="{FF2B5EF4-FFF2-40B4-BE49-F238E27FC236}">
                <a16:creationId xmlns:a16="http://schemas.microsoft.com/office/drawing/2014/main" id="{C10A1E6D-94FA-40F1-B569-4989494F45A8}"/>
              </a:ext>
            </a:extLst>
          </p:cNvPr>
          <p:cNvSpPr txBox="1"/>
          <p:nvPr/>
        </p:nvSpPr>
        <p:spPr>
          <a:xfrm>
            <a:off x="7708307" y="6118789"/>
            <a:ext cx="1072345" cy="369332"/>
          </a:xfrm>
          <a:prstGeom prst="rect">
            <a:avLst/>
          </a:prstGeom>
          <a:noFill/>
        </p:spPr>
        <p:txBody>
          <a:bodyPr wrap="none" rtlCol="0">
            <a:spAutoFit/>
          </a:bodyPr>
          <a:lstStyle/>
          <a:p>
            <a:r>
              <a:rPr lang="nl-NL" dirty="0">
                <a:solidFill>
                  <a:srgbClr val="FF0000"/>
                </a:solidFill>
              </a:rPr>
              <a:t>Tabel 97F</a:t>
            </a:r>
          </a:p>
        </p:txBody>
      </p:sp>
    </p:spTree>
    <p:extLst>
      <p:ext uri="{BB962C8B-B14F-4D97-AF65-F5344CB8AC3E}">
        <p14:creationId xmlns:p14="http://schemas.microsoft.com/office/powerpoint/2010/main" val="16199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0852"/>
            <a:ext cx="8895506" cy="3908762"/>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Duurzaam:</a:t>
            </a:r>
            <a:r>
              <a:rPr lang="nl-NL" sz="3200" b="1" dirty="0"/>
              <a:t>       </a:t>
            </a:r>
            <a:r>
              <a:rPr lang="nl-NL" sz="3200" dirty="0"/>
              <a:t>blijvend</a:t>
            </a:r>
          </a:p>
          <a:p>
            <a:r>
              <a:rPr lang="nl-NL" sz="3200" dirty="0"/>
              <a:t>			  </a:t>
            </a:r>
          </a:p>
          <a:p>
            <a:r>
              <a:rPr lang="nl-NL" sz="3200" b="1" dirty="0"/>
              <a:t>		          </a:t>
            </a:r>
            <a:r>
              <a:rPr lang="nl-NL" sz="2400" dirty="0">
                <a:solidFill>
                  <a:srgbClr val="FF0000"/>
                </a:solidFill>
              </a:rPr>
              <a:t>-</a:t>
            </a:r>
            <a:r>
              <a:rPr lang="nl-NL" sz="3200" b="1" dirty="0">
                <a:solidFill>
                  <a:srgbClr val="FF0000"/>
                </a:solidFill>
              </a:rPr>
              <a:t> </a:t>
            </a:r>
            <a:r>
              <a:rPr lang="nl-NL" sz="2400" dirty="0">
                <a:solidFill>
                  <a:srgbClr val="FF0000"/>
                </a:solidFill>
              </a:rPr>
              <a:t>een gezonde leefomgeving (milieu, klimaat)</a:t>
            </a:r>
          </a:p>
          <a:p>
            <a:endParaRPr lang="nl-NL" sz="2400" dirty="0"/>
          </a:p>
          <a:p>
            <a:r>
              <a:rPr lang="nl-NL" sz="3200" dirty="0"/>
              <a:t>		</a:t>
            </a:r>
            <a:endParaRPr lang="nl-NL" sz="2400" dirty="0"/>
          </a:p>
        </p:txBody>
      </p:sp>
    </p:spTree>
    <p:extLst>
      <p:ext uri="{BB962C8B-B14F-4D97-AF65-F5344CB8AC3E}">
        <p14:creationId xmlns:p14="http://schemas.microsoft.com/office/powerpoint/2010/main" val="175883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3423073022"/>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1449436"/>
          </a:xfrm>
          <a:prstGeom prst="rect">
            <a:avLst/>
          </a:prstGeom>
        </p:spPr>
        <p:txBody>
          <a:bodyPr wrap="square">
            <a:spAutoFit/>
          </a:bodyPr>
          <a:lstStyle/>
          <a:p>
            <a:pPr marL="74930">
              <a:spcAft>
                <a:spcPts val="0"/>
              </a:spcAft>
            </a:pPr>
            <a:r>
              <a:rPr lang="nl-NL" dirty="0">
                <a:solidFill>
                  <a:srgbClr val="FF0000"/>
                </a:solidFill>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02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4540025"/>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lnSpc>
                <a:spcPts val="1600"/>
              </a:lnSpc>
              <a:spcBef>
                <a:spcPts val="600"/>
              </a:spcBef>
              <a:spcAft>
                <a:spcPts val="0"/>
              </a:spcAft>
            </a:pPr>
            <a:r>
              <a:rPr lang="nl-NL" i="1" dirty="0">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											</a:t>
            </a:r>
            <a:endParaRPr lang="nl-NL" dirty="0">
              <a:solidFill>
                <a:srgbClr val="FF0000"/>
              </a:solidFill>
              <a:latin typeface="Arial" panose="020B0604020202020204" pitchFamily="34" charset="0"/>
              <a:ea typeface="Arial" panose="020B0604020202020204" pitchFamily="34" charset="0"/>
            </a:endParaRPr>
          </a:p>
          <a:p>
            <a:pPr marL="74930">
              <a:lnSpc>
                <a:spcPts val="1600"/>
              </a:lnSpc>
              <a:spcAft>
                <a:spcPts val="0"/>
              </a:spcAft>
            </a:pPr>
            <a:r>
              <a:rPr lang="nl-NL" dirty="0">
                <a:solidFill>
                  <a:srgbClr val="FF0000"/>
                </a:solidFill>
                <a:latin typeface="Calibri" panose="020F0502020204030204" pitchFamily="34" charset="0"/>
                <a:ea typeface="Arial" panose="020B0604020202020204" pitchFamily="34" charset="0"/>
              </a:rPr>
              <a:t>                                        </a:t>
            </a:r>
            <a:r>
              <a:rPr lang="nl-NL" i="1" dirty="0">
                <a:solidFill>
                  <a:srgbClr val="FF0000"/>
                </a:solidFill>
                <a:latin typeface="Calibri" panose="020F0502020204030204" pitchFamily="34" charset="0"/>
                <a:ea typeface="Arial" panose="020B0604020202020204" pitchFamily="34" charset="0"/>
              </a:rPr>
              <a:t>molecuulmassa gewenst product (volgens r.v.) </a:t>
            </a:r>
            <a:endParaRPr lang="nl-NL"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solidFill>
                  <a:srgbClr val="FF0000"/>
                </a:solidFill>
                <a:latin typeface="Calibri" panose="020F0502020204030204" pitchFamily="34" charset="0"/>
                <a:ea typeface="Arial" panose="020B0604020202020204" pitchFamily="34" charset="0"/>
              </a:rPr>
              <a:t>      atoomeconomie = --------------------------------------------------------------   x 100%</a:t>
            </a:r>
            <a:endParaRPr lang="nl-NL" dirty="0">
              <a:solidFill>
                <a:srgbClr val="FF0000"/>
              </a:solidFill>
              <a:latin typeface="Arial" panose="020B0604020202020204" pitchFamily="34" charset="0"/>
              <a:ea typeface="Arial" panose="020B0604020202020204" pitchFamily="34" charset="0"/>
            </a:endParaRPr>
          </a:p>
          <a:p>
            <a:pPr marL="75565">
              <a:lnSpc>
                <a:spcPts val="1600"/>
              </a:lnSpc>
              <a:spcAft>
                <a:spcPts val="0"/>
              </a:spcAft>
            </a:pPr>
            <a:r>
              <a:rPr lang="nl-NL" i="1" dirty="0">
                <a:solidFill>
                  <a:srgbClr val="FF0000"/>
                </a:solidFill>
                <a:latin typeface="Calibri" panose="020F0502020204030204" pitchFamily="34" charset="0"/>
                <a:ea typeface="Arial" panose="020B0604020202020204" pitchFamily="34" charset="0"/>
              </a:rPr>
              <a:t>                                         molecuulmassa beginstoffen (volgens r.v.) </a:t>
            </a:r>
          </a:p>
          <a:p>
            <a:pPr marL="75565">
              <a:spcAft>
                <a:spcPts val="0"/>
              </a:spcAft>
            </a:pPr>
            <a:r>
              <a:rPr lang="nl-NL" dirty="0">
                <a:solidFill>
                  <a:srgbClr val="FF0000"/>
                </a:solidFill>
                <a:latin typeface="Calibri" panose="020F0502020204030204" pitchFamily="34" charset="0"/>
                <a:ea typeface="Arial" panose="020B0604020202020204" pitchFamily="34" charset="0"/>
              </a:rPr>
              <a:t>															</a:t>
            </a: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r>
              <a:rPr lang="nl-NL" i="1" dirty="0">
                <a:latin typeface="Calibri" panose="020F0502020204030204" pitchFamily="34" charset="0"/>
                <a:ea typeface="Arial" panose="020B0604020202020204" pitchFamily="34" charset="0"/>
              </a:rPr>
              <a:t> 																															</a:t>
            </a:r>
          </a:p>
          <a:p>
            <a:pPr marL="75565">
              <a:spcAft>
                <a:spcPts val="0"/>
              </a:spcAft>
              <a:tabLst>
                <a:tab pos="358775" algn="l"/>
              </a:tabLst>
            </a:pPr>
            <a:r>
              <a:rPr lang="nl-NL" i="1"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857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4114268"/>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r>
              <a:rPr lang="nl-NL" i="1" dirty="0">
                <a:latin typeface="Calibri" panose="020F050202020403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97F</a:t>
            </a:r>
            <a:endParaRPr lang="nl-NL" dirty="0">
              <a:solidFill>
                <a:srgbClr val="FF0000"/>
              </a:solidFill>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r>
              <a:rPr lang="nl-NL" dirty="0">
                <a:solidFill>
                  <a:srgbClr val="FF0000"/>
                </a:solidFill>
                <a:latin typeface="Calibri" panose="020F0502020204030204" pitchFamily="34" charset="0"/>
                <a:ea typeface="Arial" panose="020B0604020202020204" pitchFamily="34" charset="0"/>
              </a:rPr>
              <a:t>							           Tabel 37H</a:t>
            </a: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r>
              <a:rPr lang="nl-NL" i="1" dirty="0">
                <a:latin typeface="Calibri" panose="020F0502020204030204" pitchFamily="34" charset="0"/>
                <a:ea typeface="Arial" panose="020B0604020202020204" pitchFamily="34" charset="0"/>
              </a:rPr>
              <a:t> 																															</a:t>
            </a:r>
          </a:p>
          <a:p>
            <a:pPr marL="75565">
              <a:spcAft>
                <a:spcPts val="0"/>
              </a:spcAft>
              <a:tabLst>
                <a:tab pos="358775" algn="l"/>
              </a:tabLst>
            </a:pPr>
            <a:r>
              <a:rPr lang="nl-NL" i="1" dirty="0">
                <a:latin typeface="Calibri" panose="020F0502020204030204" pitchFamily="34" charset="0"/>
                <a:ea typeface="Arial" panose="020B0604020202020204" pitchFamily="34" charset="0"/>
              </a:rPr>
              <a:t>    	</a:t>
            </a: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6532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grpSp>
        <p:nvGrpSpPr>
          <p:cNvPr id="7" name="Groep 6">
            <a:extLst>
              <a:ext uri="{FF2B5EF4-FFF2-40B4-BE49-F238E27FC236}">
                <a16:creationId xmlns:a16="http://schemas.microsoft.com/office/drawing/2014/main" id="{162069BD-6D93-4671-B379-B3B8DE54727C}"/>
              </a:ext>
            </a:extLst>
          </p:cNvPr>
          <p:cNvGrpSpPr/>
          <p:nvPr/>
        </p:nvGrpSpPr>
        <p:grpSpPr>
          <a:xfrm>
            <a:off x="790486" y="952575"/>
            <a:ext cx="8174052" cy="4524637"/>
            <a:chOff x="790486" y="952575"/>
            <a:chExt cx="8174052" cy="4524637"/>
          </a:xfrm>
        </p:grpSpPr>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4524637"/>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Productie van tetrachloormethaan:     </a:t>
              </a:r>
            </a:p>
            <a:p>
              <a:pPr marL="75565">
                <a:spcAft>
                  <a:spcPts val="0"/>
                </a:spcAft>
              </a:pPr>
              <a:endParaRPr lang="nl-NL" sz="1100" dirty="0">
                <a:solidFill>
                  <a:srgbClr val="FF0000"/>
                </a:solidFill>
                <a:latin typeface="Calibri" panose="020F0502020204030204" pitchFamily="34" charset="0"/>
                <a:ea typeface="Arial" panose="020B0604020202020204" pitchFamily="34" charset="0"/>
              </a:endParaRPr>
            </a:p>
            <a:p>
              <a:pPr marL="75565">
                <a:spcAft>
                  <a:spcPts val="0"/>
                </a:spcAft>
              </a:pPr>
              <a:r>
                <a:rPr lang="nl-NL" sz="2400" dirty="0">
                  <a:solidFill>
                    <a:srgbClr val="FF0000"/>
                  </a:solidFill>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CH</a:t>
              </a:r>
              <a:r>
                <a:rPr lang="nl-NL" sz="2400" baseline="-25000" dirty="0">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4HCl</a:t>
              </a:r>
            </a:p>
            <a:p>
              <a:r>
                <a:rPr lang="nl-NL" dirty="0">
                  <a:solidFill>
                    <a:srgbClr val="FF0000"/>
                  </a:solidFill>
                </a:rPr>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6" name="Afbeelding 5" descr="http://www.essentialchemicalindustry.org/images/stories/080_biolfuels/08-bio_fuelsDadc.jpg">
              <a:extLst>
                <a:ext uri="{FF2B5EF4-FFF2-40B4-BE49-F238E27FC236}">
                  <a16:creationId xmlns:a16="http://schemas.microsoft.com/office/drawing/2014/main" id="{2FD251EF-4C5A-43D2-8E57-451ECCCC2EDC}"/>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851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grpSp>
        <p:nvGrpSpPr>
          <p:cNvPr id="7" name="Groep 6">
            <a:extLst>
              <a:ext uri="{FF2B5EF4-FFF2-40B4-BE49-F238E27FC236}">
                <a16:creationId xmlns:a16="http://schemas.microsoft.com/office/drawing/2014/main" id="{162069BD-6D93-4671-B379-B3B8DE54727C}"/>
              </a:ext>
            </a:extLst>
          </p:cNvPr>
          <p:cNvGrpSpPr/>
          <p:nvPr/>
        </p:nvGrpSpPr>
        <p:grpSpPr>
          <a:xfrm>
            <a:off x="790486" y="952575"/>
            <a:ext cx="8174052" cy="5807039"/>
            <a:chOff x="790486" y="952575"/>
            <a:chExt cx="8174052" cy="5807039"/>
          </a:xfrm>
        </p:grpSpPr>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5807039"/>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2400" dirty="0">
                  <a:solidFill>
                    <a:schemeClr val="accent6">
                      <a:lumMod val="75000"/>
                    </a:schemeClr>
                  </a:solidFill>
                  <a:latin typeface="Calibri" panose="020F0502020204030204" pitchFamily="34" charset="0"/>
                  <a:ea typeface="Arial" panose="020B0604020202020204" pitchFamily="34" charset="0"/>
                </a:rPr>
                <a:t>CH</a:t>
              </a:r>
              <a:r>
                <a:rPr lang="nl-NL" sz="2400" baseline="-25000" dirty="0">
                  <a:solidFill>
                    <a:schemeClr val="accent6">
                      <a:lumMod val="75000"/>
                    </a:schemeClr>
                  </a:solidFill>
                  <a:latin typeface="Calibri" panose="020F0502020204030204" pitchFamily="34" charset="0"/>
                  <a:ea typeface="Arial" panose="020B0604020202020204" pitchFamily="34" charset="0"/>
                </a:rPr>
                <a:t>4</a:t>
              </a:r>
              <a:r>
                <a:rPr lang="nl-NL" sz="2400" dirty="0">
                  <a:solidFill>
                    <a:schemeClr val="accent6">
                      <a:lumMod val="75000"/>
                    </a:schemeClr>
                  </a:solidFill>
                  <a:latin typeface="Calibri" panose="020F0502020204030204" pitchFamily="34" charset="0"/>
                  <a:ea typeface="Arial" panose="020B0604020202020204" pitchFamily="34" charset="0"/>
                </a:rPr>
                <a:t>  +  4 Cl</a:t>
              </a:r>
              <a:r>
                <a:rPr lang="nl-NL" sz="2400" baseline="-25000" dirty="0">
                  <a:solidFill>
                    <a:schemeClr val="accent6">
                      <a:lumMod val="75000"/>
                    </a:schemeClr>
                  </a:solidFill>
                  <a:latin typeface="Calibri" panose="020F0502020204030204" pitchFamily="34" charset="0"/>
                  <a:ea typeface="Arial" panose="020B0604020202020204" pitchFamily="34" charset="0"/>
                </a:rPr>
                <a:t>2</a:t>
              </a:r>
              <a:r>
                <a:rPr lang="nl-NL" sz="2400" dirty="0">
                  <a:solidFill>
                    <a:schemeClr val="accent6">
                      <a:lumMod val="75000"/>
                    </a:schemeClr>
                  </a:solidFill>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r>
                <a:rPr lang="nl-NL" sz="2400" dirty="0">
                  <a:latin typeface="Calibri" panose="020F0502020204030204" pitchFamily="34" charset="0"/>
                  <a:ea typeface="Arial" panose="020B0604020202020204" pitchFamily="34" charset="0"/>
                </a:rPr>
                <a:t>  +  4HCl</a:t>
              </a:r>
            </a:p>
            <a:p>
              <a:r>
                <a:rPr lang="nl-NL" dirty="0"/>
                <a:t>	</a:t>
              </a:r>
            </a:p>
            <a:p>
              <a:pPr>
                <a:lnSpc>
                  <a:spcPts val="1400"/>
                </a:lnSpc>
              </a:pPr>
              <a:r>
                <a:rPr lang="nl-NL" sz="2000" dirty="0">
                  <a:solidFill>
                    <a:srgbClr val="FF0000"/>
                  </a:solidFill>
                </a:rPr>
                <a:t>                                                                         153,81</a:t>
              </a:r>
              <a:endParaRPr lang="nl-NL" sz="2000" dirty="0"/>
            </a:p>
            <a:p>
              <a:pPr>
                <a:lnSpc>
                  <a:spcPts val="1400"/>
                </a:lnSpc>
              </a:pPr>
              <a:r>
                <a:rPr lang="nl-NL" sz="2000" dirty="0"/>
                <a:t>	        atoomeconomie  =    --------------------------  x 100%  =  51,332%   </a:t>
              </a:r>
            </a:p>
            <a:p>
              <a:pPr>
                <a:lnSpc>
                  <a:spcPts val="1400"/>
                </a:lnSpc>
                <a:spcBef>
                  <a:spcPts val="200"/>
                </a:spcBef>
              </a:pPr>
              <a:r>
                <a:rPr lang="nl-NL" sz="2000" dirty="0"/>
                <a:t>            			               </a:t>
              </a:r>
              <a:r>
                <a:rPr lang="nl-NL" sz="2000" dirty="0">
                  <a:solidFill>
                    <a:schemeClr val="accent6">
                      <a:lumMod val="75000"/>
                    </a:schemeClr>
                  </a:solidFill>
                </a:rPr>
                <a:t>16,04  +  4 x 70,90</a:t>
              </a:r>
            </a:p>
            <a:p>
              <a:pPr>
                <a:lnSpc>
                  <a:spcPts val="1400"/>
                </a:lnSpc>
                <a:spcBef>
                  <a:spcPts val="200"/>
                </a:spcBef>
              </a:pPr>
              <a:r>
                <a:rPr lang="nl-NL" sz="2000" dirty="0"/>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6" name="Afbeelding 5" descr="http://www.essentialchemicalindustry.org/images/stories/080_biolfuels/08-bio_fuelsDadc.jpg">
              <a:extLst>
                <a:ext uri="{FF2B5EF4-FFF2-40B4-BE49-F238E27FC236}">
                  <a16:creationId xmlns:a16="http://schemas.microsoft.com/office/drawing/2014/main" id="{2FD251EF-4C5A-43D2-8E57-451ECCCC2EDC}"/>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869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6" y="952575"/>
            <a:ext cx="8174052" cy="5601855"/>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theoretische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Productie van tetrachloormethaan:</a:t>
            </a:r>
            <a:r>
              <a:rPr lang="nl-NL" sz="2400" dirty="0">
                <a:latin typeface="Calibri" panose="020F0502020204030204" pitchFamily="34" charset="0"/>
                <a:ea typeface="Arial" panose="020B0604020202020204" pitchFamily="34" charset="0"/>
              </a:rPr>
              <a:t>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endParaRPr lang="nl-NL" sz="2400" dirty="0">
              <a:solidFill>
                <a:srgbClr val="FF0000"/>
              </a:solidFill>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
            </a:r>
          </a:p>
          <a:p>
            <a:pPr>
              <a:lnSpc>
                <a:spcPts val="1400"/>
              </a:lnSpc>
              <a:spcBef>
                <a:spcPts val="200"/>
              </a:spcBef>
            </a:pPr>
            <a:r>
              <a:rPr lang="nl-NL" sz="2000" dirty="0"/>
              <a:t>                                                                      </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6" name="Afbeelding 5" descr="http://www.essentialchemicalindustry.org/images/stories/080_biolfuels/08-bio_fuelsDadc.jpg">
            <a:extLst>
              <a:ext uri="{FF2B5EF4-FFF2-40B4-BE49-F238E27FC236}">
                <a16:creationId xmlns:a16="http://schemas.microsoft.com/office/drawing/2014/main" id="{FE137A93-6182-4283-9F32-3B7DE58A0F7B}"/>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71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5" y="952575"/>
            <a:ext cx="8558613" cy="5627503"/>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a:t>
            </a:r>
            <a:r>
              <a:rPr lang="nl-NL" dirty="0">
                <a:solidFill>
                  <a:srgbClr val="FF0000"/>
                </a:solidFill>
                <a:latin typeface="Calibri" panose="020F0502020204030204" pitchFamily="34" charset="0"/>
                <a:ea typeface="Arial" panose="020B0604020202020204" pitchFamily="34" charset="0"/>
              </a:rPr>
              <a:t>theoretische</a:t>
            </a:r>
            <a:r>
              <a:rPr lang="nl-NL" dirty="0">
                <a:latin typeface="Calibri" panose="020F0502020204030204" pitchFamily="34" charset="0"/>
                <a:ea typeface="Arial" panose="020B0604020202020204" pitchFamily="34" charset="0"/>
              </a:rPr>
              <a:t>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a:t>
            </a:r>
            <a:r>
              <a:rPr lang="nl-NL" sz="2400" dirty="0">
                <a:solidFill>
                  <a:srgbClr val="FF0000"/>
                </a:solidFill>
                <a:latin typeface="Calibri" panose="020F0502020204030204" pitchFamily="34" charset="0"/>
                <a:ea typeface="Arial" panose="020B0604020202020204" pitchFamily="34" charset="0"/>
              </a:rPr>
              <a:t>CCl</a:t>
            </a:r>
            <a:r>
              <a:rPr lang="nl-NL" sz="2400" baseline="-25000" dirty="0">
                <a:solidFill>
                  <a:srgbClr val="FF0000"/>
                </a:solidFill>
                <a:latin typeface="Calibri" panose="020F0502020204030204" pitchFamily="34" charset="0"/>
                <a:ea typeface="Arial" panose="020B0604020202020204" pitchFamily="34" charset="0"/>
              </a:rPr>
              <a:t>4</a:t>
            </a:r>
            <a:r>
              <a:rPr lang="nl-NL" sz="2400" baseline="-25000" dirty="0">
                <a:latin typeface="Calibri" panose="020F0502020204030204" pitchFamily="34" charset="0"/>
                <a:ea typeface="Arial" panose="020B0604020202020204" pitchFamily="34" charset="0"/>
              </a:rPr>
              <a:t>        </a:t>
            </a:r>
            <a:endParaRPr lang="nl-NL" sz="2400" dirty="0">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
            </a:r>
            <a:r>
              <a:rPr lang="nl-NL" sz="2000" dirty="0">
                <a:solidFill>
                  <a:srgbClr val="FF0000"/>
                </a:solidFill>
              </a:rPr>
              <a:t>Atoomeconomie:  100% </a:t>
            </a:r>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dirty="0"/>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7" name="Afbeelding 6" descr="http://www.essentialchemicalindustry.org/images/stories/080_biolfuels/08-bio_fuelsDadc.jpg">
            <a:extLst>
              <a:ext uri="{FF2B5EF4-FFF2-40B4-BE49-F238E27FC236}">
                <a16:creationId xmlns:a16="http://schemas.microsoft.com/office/drawing/2014/main" id="{73E0DB93-6453-4A72-AB12-3B3B5814E5F7}"/>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76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8FECFA1-4A09-43D7-9585-782DFCA8B00F}"/>
              </a:ext>
            </a:extLst>
          </p:cNvPr>
          <p:cNvSpPr txBox="1"/>
          <p:nvPr/>
        </p:nvSpPr>
        <p:spPr>
          <a:xfrm>
            <a:off x="871671" y="347952"/>
            <a:ext cx="2607252" cy="523220"/>
          </a:xfrm>
          <a:prstGeom prst="rect">
            <a:avLst/>
          </a:prstGeom>
          <a:noFill/>
        </p:spPr>
        <p:txBody>
          <a:bodyPr wrap="none" rtlCol="0">
            <a:spAutoFit/>
          </a:bodyPr>
          <a:lstStyle/>
          <a:p>
            <a:r>
              <a:rPr lang="nl-NL" sz="2800" dirty="0"/>
              <a:t>Atoomeconomie</a:t>
            </a:r>
          </a:p>
        </p:txBody>
      </p:sp>
      <p:sp>
        <p:nvSpPr>
          <p:cNvPr id="5" name="Rechthoek 4">
            <a:extLst>
              <a:ext uri="{FF2B5EF4-FFF2-40B4-BE49-F238E27FC236}">
                <a16:creationId xmlns:a16="http://schemas.microsoft.com/office/drawing/2014/main" id="{3F7A5F4E-8B0A-4E4E-A6D3-0C059A561568}"/>
              </a:ext>
            </a:extLst>
          </p:cNvPr>
          <p:cNvSpPr/>
          <p:nvPr/>
        </p:nvSpPr>
        <p:spPr>
          <a:xfrm>
            <a:off x="3655723" y="3244334"/>
            <a:ext cx="184731" cy="369332"/>
          </a:xfrm>
          <a:prstGeom prst="rect">
            <a:avLst/>
          </a:prstGeom>
        </p:spPr>
        <p:txBody>
          <a:bodyPr wrap="none">
            <a:spAutoFit/>
          </a:bodyPr>
          <a:lstStyle/>
          <a:p>
            <a:endParaRPr lang="nl-NL" dirty="0"/>
          </a:p>
        </p:txBody>
      </p:sp>
      <p:sp>
        <p:nvSpPr>
          <p:cNvPr id="3" name="Rechthoek 2">
            <a:extLst>
              <a:ext uri="{FF2B5EF4-FFF2-40B4-BE49-F238E27FC236}">
                <a16:creationId xmlns:a16="http://schemas.microsoft.com/office/drawing/2014/main" id="{40DE43E1-5A65-4DAC-AFFA-82FE2C7CFC8A}"/>
              </a:ext>
            </a:extLst>
          </p:cNvPr>
          <p:cNvSpPr/>
          <p:nvPr/>
        </p:nvSpPr>
        <p:spPr>
          <a:xfrm>
            <a:off x="790485" y="952575"/>
            <a:ext cx="8558613" cy="5627503"/>
          </a:xfrm>
          <a:prstGeom prst="rect">
            <a:avLst/>
          </a:prstGeom>
        </p:spPr>
        <p:txBody>
          <a:bodyPr wrap="square">
            <a:spAutoFit/>
          </a:bodyPr>
          <a:lstStyle/>
          <a:p>
            <a:pPr marL="74930">
              <a:spcAft>
                <a:spcPts val="0"/>
              </a:spcAft>
            </a:pPr>
            <a:r>
              <a:rPr lang="nl-NL" dirty="0">
                <a:latin typeface="Calibri" panose="020F0502020204030204" pitchFamily="34" charset="0"/>
                <a:ea typeface="Arial" panose="020B0604020202020204" pitchFamily="34" charset="0"/>
              </a:rPr>
              <a:t>Het </a:t>
            </a:r>
            <a:r>
              <a:rPr lang="nl-NL" dirty="0">
                <a:solidFill>
                  <a:srgbClr val="FF0000"/>
                </a:solidFill>
                <a:latin typeface="Calibri" panose="020F0502020204030204" pitchFamily="34" charset="0"/>
                <a:ea typeface="Arial" panose="020B0604020202020204" pitchFamily="34" charset="0"/>
              </a:rPr>
              <a:t>theoretische</a:t>
            </a:r>
            <a:r>
              <a:rPr lang="nl-NL" dirty="0">
                <a:latin typeface="Calibri" panose="020F0502020204030204" pitchFamily="34" charset="0"/>
                <a:ea typeface="Arial" panose="020B0604020202020204" pitchFamily="34" charset="0"/>
              </a:rPr>
              <a:t> massapercentage atomen van de beginstoffen dat in het gewenste eindproduct komt (volgens de reactievergelijking).  </a:t>
            </a:r>
          </a:p>
          <a:p>
            <a:pPr marL="74930">
              <a:spcAft>
                <a:spcPts val="0"/>
              </a:spcAft>
            </a:pP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a:lnSpc>
                <a:spcPts val="1600"/>
              </a:lnSpc>
              <a:spcAft>
                <a:spcPts val="0"/>
              </a:spcAft>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molecuulmassa gewenst product (volgens r.v.) </a:t>
            </a:r>
            <a:endParaRPr lang="nl-NL" dirty="0">
              <a:latin typeface="Arial" panose="020B0604020202020204" pitchFamily="34" charset="0"/>
              <a:ea typeface="Arial" panose="020B0604020202020204" pitchFamily="34" charset="0"/>
            </a:endParaRPr>
          </a:p>
          <a:p>
            <a:pPr marL="75565">
              <a:lnSpc>
                <a:spcPts val="1600"/>
              </a:lnSpc>
              <a:spcAft>
                <a:spcPts val="0"/>
              </a:spcAft>
              <a:tabLst>
                <a:tab pos="358775" algn="l"/>
              </a:tabLst>
            </a:pPr>
            <a:r>
              <a:rPr lang="nl-NL" i="1" dirty="0">
                <a:latin typeface="Calibri" panose="020F0502020204030204" pitchFamily="34" charset="0"/>
                <a:ea typeface="Arial" panose="020B0604020202020204" pitchFamily="34" charset="0"/>
              </a:rPr>
              <a:t>      atoomeconomie = --------------------------------------------------------------   x 100%</a:t>
            </a:r>
            <a:endParaRPr lang="nl-NL" dirty="0">
              <a:latin typeface="Arial" panose="020B0604020202020204" pitchFamily="34" charset="0"/>
              <a:ea typeface="Arial" panose="020B0604020202020204" pitchFamily="34" charset="0"/>
            </a:endParaRPr>
          </a:p>
          <a:p>
            <a:pPr marL="75565">
              <a:lnSpc>
                <a:spcPts val="1600"/>
              </a:lnSpc>
              <a:spcAft>
                <a:spcPts val="0"/>
              </a:spcAft>
            </a:pPr>
            <a:r>
              <a:rPr lang="nl-NL" i="1" dirty="0">
                <a:latin typeface="Calibri" panose="020F0502020204030204" pitchFamily="34" charset="0"/>
                <a:ea typeface="Arial" panose="020B0604020202020204" pitchFamily="34" charset="0"/>
              </a:rPr>
              <a:t>                                         molecuulmassa beginstoffen (volgens r.v.) </a:t>
            </a: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pPr>
            <a:endParaRPr lang="nl-NL" i="1" dirty="0">
              <a:latin typeface="Calibri" panose="020F0502020204030204" pitchFamily="34" charset="0"/>
              <a:ea typeface="Arial" panose="020B0604020202020204" pitchFamily="34" charset="0"/>
            </a:endParaRPr>
          </a:p>
          <a:p>
            <a:pPr marL="75565">
              <a:spcAft>
                <a:spcPts val="0"/>
              </a:spcAft>
              <a:tabLst>
                <a:tab pos="358775" algn="l"/>
              </a:tabLst>
            </a:pPr>
            <a:r>
              <a:rPr lang="nl-NL" i="1"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Productie van tetrachloormethaan:      </a:t>
            </a:r>
          </a:p>
          <a:p>
            <a:pPr marL="75565">
              <a:spcAft>
                <a:spcPts val="0"/>
              </a:spcAft>
            </a:pPr>
            <a:endParaRPr lang="nl-NL" sz="1100" dirty="0">
              <a:latin typeface="Calibri" panose="020F0502020204030204" pitchFamily="34" charset="0"/>
              <a:ea typeface="Arial" panose="020B0604020202020204" pitchFamily="34" charset="0"/>
            </a:endParaRPr>
          </a:p>
          <a:p>
            <a:pPr marL="75565">
              <a:spcAft>
                <a:spcPts val="0"/>
              </a:spcAft>
            </a:pPr>
            <a:r>
              <a:rPr lang="nl-NL" sz="2400" dirty="0">
                <a:latin typeface="Calibri" panose="020F0502020204030204" pitchFamily="34" charset="0"/>
                <a:ea typeface="Arial" panose="020B0604020202020204" pitchFamily="34" charset="0"/>
              </a:rPr>
              <a:t> 		                             </a:t>
            </a:r>
            <a:r>
              <a:rPr lang="nl-NL" sz="400" dirty="0">
                <a:latin typeface="Calibri" panose="020F0502020204030204" pitchFamily="34" charset="0"/>
                <a:ea typeface="Arial" panose="020B0604020202020204" pitchFamily="34" charset="0"/>
              </a:rPr>
              <a:t>    </a:t>
            </a:r>
            <a:r>
              <a:rPr lang="nl-NL" sz="2400" dirty="0">
                <a:latin typeface="Calibri" panose="020F0502020204030204" pitchFamily="34" charset="0"/>
                <a:ea typeface="Arial" panose="020B0604020202020204" pitchFamily="34" charset="0"/>
              </a:rPr>
              <a:t>C  +  2 Cl</a:t>
            </a:r>
            <a:r>
              <a:rPr lang="nl-NL" sz="2400" baseline="-25000" dirty="0">
                <a:latin typeface="Calibri" panose="020F0502020204030204" pitchFamily="34" charset="0"/>
                <a:ea typeface="Arial" panose="020B0604020202020204" pitchFamily="34" charset="0"/>
              </a:rPr>
              <a:t>2</a:t>
            </a:r>
            <a:r>
              <a:rPr lang="nl-NL" sz="2400" dirty="0">
                <a:latin typeface="Calibri" panose="020F0502020204030204" pitchFamily="34" charset="0"/>
                <a:ea typeface="Arial" panose="020B0604020202020204" pitchFamily="34" charset="0"/>
              </a:rPr>
              <a:t>       CCl</a:t>
            </a:r>
            <a:r>
              <a:rPr lang="nl-NL" sz="2400" baseline="-25000" dirty="0">
                <a:latin typeface="Calibri" panose="020F0502020204030204" pitchFamily="34" charset="0"/>
                <a:ea typeface="Arial" panose="020B0604020202020204" pitchFamily="34" charset="0"/>
              </a:rPr>
              <a:t>4        </a:t>
            </a:r>
            <a:endParaRPr lang="nl-NL" sz="2400" dirty="0">
              <a:latin typeface="Calibri" panose="020F0502020204030204" pitchFamily="34" charset="0"/>
              <a:ea typeface="Arial" panose="020B0604020202020204" pitchFamily="34" charset="0"/>
            </a:endParaRPr>
          </a:p>
          <a:p>
            <a:r>
              <a:rPr lang="nl-NL" dirty="0"/>
              <a:t>	</a:t>
            </a:r>
          </a:p>
          <a:p>
            <a:pPr>
              <a:lnSpc>
                <a:spcPts val="1400"/>
              </a:lnSpc>
            </a:pPr>
            <a:endParaRPr lang="nl-NL" sz="2000" dirty="0"/>
          </a:p>
          <a:p>
            <a:pPr>
              <a:lnSpc>
                <a:spcPts val="1400"/>
              </a:lnSpc>
            </a:pPr>
            <a:r>
              <a:rPr lang="nl-NL" sz="2000" dirty="0"/>
              <a:t>			 </a:t>
            </a:r>
          </a:p>
          <a:p>
            <a:pPr defTabSz="444500">
              <a:lnSpc>
                <a:spcPts val="1400"/>
              </a:lnSpc>
              <a:tabLst>
                <a:tab pos="358775" algn="l"/>
                <a:tab pos="1341438" algn="l"/>
              </a:tabLst>
            </a:pPr>
            <a:r>
              <a:rPr lang="nl-NL" sz="2000" dirty="0"/>
              <a:t>		 Atoomeconomie:  100% </a:t>
            </a:r>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endParaRPr lang="nl-NL" sz="2000" dirty="0"/>
          </a:p>
          <a:p>
            <a:pPr defTabSz="444500">
              <a:lnSpc>
                <a:spcPts val="1400"/>
              </a:lnSpc>
              <a:tabLst>
                <a:tab pos="358775" algn="l"/>
                <a:tab pos="1341438" algn="l"/>
              </a:tabLst>
            </a:pPr>
            <a:r>
              <a:rPr lang="nl-NL" dirty="0">
                <a:solidFill>
                  <a:srgbClr val="FF0000"/>
                </a:solidFill>
              </a:rPr>
              <a:t>Het </a:t>
            </a:r>
            <a:r>
              <a:rPr lang="nl-NL" i="1" dirty="0">
                <a:solidFill>
                  <a:srgbClr val="FF0000"/>
                </a:solidFill>
              </a:rPr>
              <a:t>rendement</a:t>
            </a:r>
            <a:r>
              <a:rPr lang="nl-NL" dirty="0">
                <a:solidFill>
                  <a:srgbClr val="FF0000"/>
                </a:solidFill>
              </a:rPr>
              <a:t> van de reactie speelt geen rol bij het berekenen van de atoomeconomie.</a:t>
            </a:r>
          </a:p>
          <a:p>
            <a:pPr marL="74930">
              <a:lnSpc>
                <a:spcPts val="1300"/>
              </a:lnSpc>
              <a:spcBef>
                <a:spcPts val="5"/>
              </a:spcBef>
              <a:spcAft>
                <a:spcPts val="0"/>
              </a:spcAft>
            </a:pPr>
            <a:endParaRPr lang="nl-NL" sz="1000" dirty="0">
              <a:latin typeface="Arial" panose="020B0604020202020204" pitchFamily="34" charset="0"/>
              <a:ea typeface="Arial" panose="020B0604020202020204" pitchFamily="34" charset="0"/>
            </a:endParaRPr>
          </a:p>
        </p:txBody>
      </p:sp>
      <p:pic>
        <p:nvPicPr>
          <p:cNvPr id="7" name="Afbeelding 6" descr="http://www.essentialchemicalindustry.org/images/stories/080_biolfuels/08-bio_fuelsDadc.jpg">
            <a:extLst>
              <a:ext uri="{FF2B5EF4-FFF2-40B4-BE49-F238E27FC236}">
                <a16:creationId xmlns:a16="http://schemas.microsoft.com/office/drawing/2014/main" id="{73E0DB93-6453-4A72-AB12-3B3B5814E5F7}"/>
              </a:ext>
            </a:extLst>
          </p:cNvPr>
          <p:cNvPicPr/>
          <p:nvPr/>
        </p:nvPicPr>
        <p:blipFill rotWithShape="1">
          <a:blip r:embed="rId2" cstate="print">
            <a:extLst>
              <a:ext uri="{28A0092B-C50C-407E-A947-70E740481C1C}">
                <a14:useLocalDpi xmlns:a14="http://schemas.microsoft.com/office/drawing/2010/main" val="0"/>
              </a:ext>
            </a:extLst>
          </a:blip>
          <a:srcRect l="43778" t="44312" r="47332" b="41916"/>
          <a:stretch/>
        </p:blipFill>
        <p:spPr bwMode="auto">
          <a:xfrm>
            <a:off x="5902650" y="4464597"/>
            <a:ext cx="381000" cy="219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61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896314"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spTree>
    <p:extLst>
      <p:ext uri="{BB962C8B-B14F-4D97-AF65-F5344CB8AC3E}">
        <p14:creationId xmlns:p14="http://schemas.microsoft.com/office/powerpoint/2010/main" val="1491271241"/>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0852"/>
            <a:ext cx="8895506" cy="4770537"/>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Duurzaam:       blijvend</a:t>
            </a:r>
          </a:p>
          <a:p>
            <a:r>
              <a:rPr lang="nl-NL" sz="3200" dirty="0"/>
              <a:t>			  </a:t>
            </a:r>
          </a:p>
          <a:p>
            <a:r>
              <a:rPr lang="nl-NL" sz="3200" b="1" dirty="0"/>
              <a:t>		          </a:t>
            </a:r>
            <a:r>
              <a:rPr lang="nl-NL" sz="2400" dirty="0"/>
              <a:t>-</a:t>
            </a:r>
            <a:r>
              <a:rPr lang="nl-NL" sz="3200" b="1" dirty="0"/>
              <a:t> </a:t>
            </a:r>
            <a:r>
              <a:rPr lang="nl-NL" sz="2400" dirty="0"/>
              <a:t>een gezonde leefomgeving (milieu, klimaat)</a:t>
            </a:r>
          </a:p>
          <a:p>
            <a:endParaRPr lang="nl-NL" sz="2400" dirty="0"/>
          </a:p>
          <a:p>
            <a:r>
              <a:rPr lang="nl-NL" sz="3200" dirty="0"/>
              <a:t>		          </a:t>
            </a:r>
            <a:r>
              <a:rPr lang="nl-NL" sz="2400" dirty="0">
                <a:solidFill>
                  <a:srgbClr val="FF0000"/>
                </a:solidFill>
              </a:rPr>
              <a:t>-  voldoende energie en grondstoffen</a:t>
            </a:r>
          </a:p>
          <a:p>
            <a:endParaRPr lang="nl-NL" sz="2400" dirty="0"/>
          </a:p>
          <a:p>
            <a:r>
              <a:rPr lang="nl-NL" sz="3200" dirty="0"/>
              <a:t>		          </a:t>
            </a:r>
            <a:r>
              <a:rPr lang="nl-NL" sz="2400" dirty="0"/>
              <a:t>			</a:t>
            </a:r>
          </a:p>
        </p:txBody>
      </p:sp>
    </p:spTree>
    <p:extLst>
      <p:ext uri="{BB962C8B-B14F-4D97-AF65-F5344CB8AC3E}">
        <p14:creationId xmlns:p14="http://schemas.microsoft.com/office/powerpoint/2010/main" val="100030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896314" cy="1763944"/>
          </a:xfrm>
          <a:prstGeom prst="rect">
            <a:avLst/>
          </a:prstGeom>
          <a:noFill/>
        </p:spPr>
        <p:txBody>
          <a:bodyPr wrap="square" rtlCol="0">
            <a:spAutoFit/>
          </a:bodyPr>
          <a:lstStyle/>
          <a:p>
            <a:r>
              <a:rPr lang="nl-NL" sz="2800" dirty="0"/>
              <a:t>Rendement van een reactie</a:t>
            </a:r>
          </a:p>
          <a:p>
            <a:endParaRPr lang="nl-NL" sz="1000" dirty="0"/>
          </a:p>
          <a:p>
            <a:pPr lvl="0">
              <a:lnSpc>
                <a:spcPts val="2000"/>
              </a:lnSpc>
              <a:spcBef>
                <a:spcPts val="600"/>
              </a:spcBef>
              <a:spcAft>
                <a:spcPts val="600"/>
              </a:spcAft>
            </a:pPr>
            <a:r>
              <a:rPr lang="nl-NL" dirty="0">
                <a:solidFill>
                  <a:srgbClr val="FF0000"/>
                </a:solidFill>
                <a:latin typeface="Calibri" panose="020F0502020204030204" pitchFamily="34" charset="0"/>
                <a:ea typeface="Arial" panose="020B0604020202020204" pitchFamily="34" charset="0"/>
              </a:rPr>
              <a:t>De praktische opbrengst (of werkelijke opbrengst) als percentage van de theoretische maximale opbrengst. </a:t>
            </a:r>
            <a:endParaRPr lang="nl-NL" dirty="0">
              <a:solidFill>
                <a:srgbClr val="FF0000"/>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sz="2800" dirty="0"/>
          </a:p>
        </p:txBody>
      </p:sp>
    </p:spTree>
    <p:extLst>
      <p:ext uri="{BB962C8B-B14F-4D97-AF65-F5344CB8AC3E}">
        <p14:creationId xmlns:p14="http://schemas.microsoft.com/office/powerpoint/2010/main" val="24469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4852610"/>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r>
              <a:rPr lang="nl-NL" dirty="0">
                <a:solidFill>
                  <a:schemeClr val="bg1"/>
                </a:solidFill>
                <a:latin typeface="Calibri" panose="020F0502020204030204" pitchFamily="34" charset="0"/>
                <a:ea typeface="Arial" panose="020B0604020202020204" pitchFamily="34" charset="0"/>
              </a:rPr>
              <a:t>Tabel 97F</a:t>
            </a: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solidFill>
                <a:srgbClr val="FF0000"/>
              </a:solidFill>
              <a:latin typeface="Arial" panose="020B0604020202020204" pitchFamily="34" charset="0"/>
              <a:ea typeface="Arial" panose="020B0604020202020204" pitchFamily="34" charset="0"/>
            </a:endParaRPr>
          </a:p>
          <a:p>
            <a:pPr marL="74930" lvl="0">
              <a:lnSpc>
                <a:spcPts val="1600"/>
              </a:lnSpc>
            </a:pPr>
            <a:r>
              <a:rPr lang="nl-NL" i="1" dirty="0">
                <a:solidFill>
                  <a:srgbClr val="FF0000"/>
                </a:solidFill>
                <a:latin typeface="Calibri" panose="020F0502020204030204" pitchFamily="34" charset="0"/>
                <a:ea typeface="Arial" panose="020B0604020202020204" pitchFamily="34" charset="0"/>
              </a:rPr>
              <a:t>		         praktische opbrengst </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srgbClr val="FF0000"/>
                </a:solidFill>
                <a:latin typeface="Calibri" panose="020F0502020204030204" pitchFamily="34" charset="0"/>
                <a:ea typeface="Arial" panose="020B0604020202020204" pitchFamily="34" charset="0"/>
              </a:rPr>
              <a:t>      rendement = -------------------------------------------------  x 100%</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srgbClr val="FF0000"/>
                </a:solidFill>
                <a:latin typeface="Calibri" panose="020F0502020204030204" pitchFamily="34" charset="0"/>
                <a:ea typeface="Arial" panose="020B0604020202020204" pitchFamily="34" charset="0"/>
              </a:rPr>
              <a:t>	              theoretische opbrengst (volgens r.v.)    </a:t>
            </a:r>
            <a:endParaRPr lang="nl-NL" dirty="0">
              <a:solidFill>
                <a:srgbClr val="FF0000"/>
              </a:solidFill>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367100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4852610"/>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r>
              <a:rPr lang="nl-NL" dirty="0">
                <a:solidFill>
                  <a:srgbClr val="FF0000"/>
                </a:solidFill>
                <a:latin typeface="Calibri" panose="020F0502020204030204" pitchFamily="34" charset="0"/>
                <a:ea typeface="Arial" panose="020B0604020202020204" pitchFamily="34" charset="0"/>
              </a:rPr>
              <a:t>Tabel 97F</a:t>
            </a: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lvl="0">
              <a:lnSpc>
                <a:spcPts val="1600"/>
              </a:lnSpc>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praktische opbrengst </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rendement = -------------------------------------------------  x 100%</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theoretische opbrengst (volgens r.v.)    </a:t>
            </a:r>
            <a:endParaRPr lang="nl-NL" dirty="0">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r>
              <a:rPr lang="nl-NL" dirty="0">
                <a:solidFill>
                  <a:srgbClr val="FF0000"/>
                </a:solidFill>
                <a:latin typeface="Calibri" panose="020F0502020204030204" pitchFamily="34" charset="0"/>
                <a:ea typeface="Arial" panose="020B0604020202020204" pitchFamily="34" charset="0"/>
              </a:rPr>
              <a:t>Tabel 37H</a:t>
            </a: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418587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6093976"/>
          </a:xfrm>
          <a:prstGeom prst="rect">
            <a:avLst/>
          </a:prstGeom>
          <a:noFill/>
        </p:spPr>
        <p:txBody>
          <a:bodyPr wrap="square" rtlCol="0">
            <a:spAutoFit/>
          </a:bodyPr>
          <a:lstStyle/>
          <a:p>
            <a:r>
              <a:rPr lang="nl-NL" sz="2800" dirty="0"/>
              <a:t>Rendement van een reactie</a:t>
            </a:r>
          </a:p>
          <a:p>
            <a:endParaRPr lang="nl-NL" sz="1000" dirty="0"/>
          </a:p>
          <a:p>
            <a:pPr>
              <a:lnSpc>
                <a:spcPts val="2000"/>
              </a:lnSpc>
              <a:spcBef>
                <a:spcPts val="600"/>
              </a:spcBef>
              <a:spcAft>
                <a:spcPts val="600"/>
              </a:spcAft>
            </a:pPr>
            <a:r>
              <a:rPr lang="nl-NL" dirty="0">
                <a:solidFill>
                  <a:prstClr val="black"/>
                </a:solidFill>
                <a:latin typeface="Calibri" panose="020F0502020204030204" pitchFamily="34" charset="0"/>
                <a:ea typeface="Arial" panose="020B0604020202020204" pitchFamily="34" charset="0"/>
              </a:rPr>
              <a:t>De praktische opbrengst (of werkelijke opbrengst) als percentage van de theoretische maximale opbrengst. 				</a:t>
            </a:r>
            <a:endParaRPr lang="nl-NL" dirty="0">
              <a:solidFill>
                <a:srgbClr val="FF0000"/>
              </a:solidFill>
              <a:latin typeface="Calibri" panose="020F0502020204030204" pitchFamily="34" charset="0"/>
              <a:ea typeface="Arial" panose="020B0604020202020204" pitchFamily="34" charset="0"/>
            </a:endParaRPr>
          </a:p>
          <a:p>
            <a:pPr lvl="0">
              <a:lnSpc>
                <a:spcPts val="2000"/>
              </a:lnSpc>
              <a:spcBef>
                <a:spcPts val="600"/>
              </a:spcBef>
              <a:spcAft>
                <a:spcPts val="600"/>
              </a:spcAft>
            </a:pPr>
            <a:endParaRPr lang="nl-NL" dirty="0">
              <a:solidFill>
                <a:prstClr val="black"/>
              </a:solidFill>
              <a:latin typeface="Arial" panose="020B0604020202020204" pitchFamily="34" charset="0"/>
              <a:ea typeface="Arial" panose="020B0604020202020204" pitchFamily="34" charset="0"/>
            </a:endParaRPr>
          </a:p>
          <a:p>
            <a:pPr marL="74930" lvl="0">
              <a:lnSpc>
                <a:spcPts val="1600"/>
              </a:lnSpc>
            </a:pPr>
            <a:r>
              <a:rPr lang="nl-NL" dirty="0">
                <a:solidFill>
                  <a:prstClr val="black"/>
                </a:solidFill>
                <a:latin typeface="Calibri" panose="020F0502020204030204" pitchFamily="34" charset="0"/>
                <a:ea typeface="Arial" panose="020B0604020202020204" pitchFamily="34" charset="0"/>
              </a:rPr>
              <a:t> </a:t>
            </a:r>
            <a:endParaRPr lang="nl-NL" dirty="0">
              <a:latin typeface="Arial" panose="020B0604020202020204" pitchFamily="34" charset="0"/>
              <a:ea typeface="Arial" panose="020B0604020202020204" pitchFamily="34" charset="0"/>
            </a:endParaRPr>
          </a:p>
          <a:p>
            <a:pPr marL="74930" lvl="0">
              <a:lnSpc>
                <a:spcPts val="1600"/>
              </a:lnSpc>
            </a:pPr>
            <a:r>
              <a:rPr lang="nl-NL"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          </a:t>
            </a:r>
            <a:r>
              <a:rPr lang="nl-NL" sz="400" i="1" dirty="0">
                <a:latin typeface="Calibri" panose="020F0502020204030204" pitchFamily="34" charset="0"/>
                <a:ea typeface="Arial" panose="020B0604020202020204" pitchFamily="34" charset="0"/>
              </a:rPr>
              <a:t>       </a:t>
            </a:r>
            <a:r>
              <a:rPr lang="nl-NL" i="1" dirty="0">
                <a:latin typeface="Calibri" panose="020F0502020204030204" pitchFamily="34" charset="0"/>
                <a:ea typeface="Arial" panose="020B0604020202020204" pitchFamily="34" charset="0"/>
              </a:rPr>
              <a:t>praktische opbrengst </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rendement = -------------------------------------------------  x 100%</a:t>
            </a:r>
            <a:endParaRPr lang="nl-NL" dirty="0">
              <a:latin typeface="Arial" panose="020B0604020202020204" pitchFamily="34" charset="0"/>
              <a:ea typeface="Arial" panose="020B0604020202020204" pitchFamily="34" charset="0"/>
            </a:endParaRPr>
          </a:p>
          <a:p>
            <a:pPr marL="75565" lvl="0">
              <a:lnSpc>
                <a:spcPts val="1600"/>
              </a:lnSpc>
            </a:pPr>
            <a:r>
              <a:rPr lang="nl-NL" i="1" dirty="0">
                <a:latin typeface="Calibri" panose="020F0502020204030204" pitchFamily="34" charset="0"/>
                <a:ea typeface="Arial" panose="020B0604020202020204" pitchFamily="34" charset="0"/>
              </a:rPr>
              <a:t>                              theoretische opbrengst (volgens r.v.)    </a:t>
            </a:r>
            <a:endParaRPr lang="nl-NL" dirty="0">
              <a:latin typeface="Arial" panose="020B060402020202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endParaRPr lang="nl-NL" i="1" dirty="0">
              <a:solidFill>
                <a:prstClr val="black"/>
              </a:solidFill>
              <a:latin typeface="Calibri" panose="020F0502020204030204" pitchFamily="34" charset="0"/>
              <a:ea typeface="Arial" panose="020B0604020202020204" pitchFamily="34" charset="0"/>
            </a:endParaRP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p>
          <a:p>
            <a:pPr marL="75565" lvl="0">
              <a:lnSpc>
                <a:spcPts val="1600"/>
              </a:lnSpc>
            </a:pPr>
            <a:r>
              <a:rPr lang="nl-NL" i="1" dirty="0">
                <a:solidFill>
                  <a:prstClr val="black"/>
                </a:solidFill>
                <a:latin typeface="Calibri" panose="020F0502020204030204" pitchFamily="34" charset="0"/>
                <a:ea typeface="Arial" panose="020B0604020202020204" pitchFamily="34" charset="0"/>
              </a:rPr>
              <a:t> </a:t>
            </a:r>
            <a:endParaRPr lang="nl-NL" dirty="0">
              <a:solidFill>
                <a:prstClr val="black"/>
              </a:solidFill>
              <a:latin typeface="Arial" panose="020B0604020202020204" pitchFamily="34" charset="0"/>
              <a:ea typeface="Arial" panose="020B0604020202020204" pitchFamily="34" charset="0"/>
            </a:endParaRPr>
          </a:p>
          <a:p>
            <a:r>
              <a:rPr lang="nl-NL" dirty="0">
                <a:solidFill>
                  <a:srgbClr val="FF0000"/>
                </a:solidFill>
                <a:latin typeface="Calibri" panose="020F0502020204030204" pitchFamily="34" charset="0"/>
                <a:ea typeface="Arial" panose="020B0604020202020204" pitchFamily="34" charset="0"/>
              </a:rPr>
              <a:t>Als een reactie via meerdere stappen verloopt, moeten de rendementen van elke stap vermenigvuldigd worden om het rendement van de totaalreactie te berekenen. </a:t>
            </a:r>
            <a:endParaRPr lang="nl-NL" dirty="0">
              <a:solidFill>
                <a:srgbClr val="FF0000"/>
              </a:solidFill>
              <a:latin typeface="Arial" panose="020B0604020202020204" pitchFamily="34" charset="0"/>
              <a:ea typeface="Arial" panose="020B0604020202020204" pitchFamily="34" charset="0"/>
            </a:endParaRPr>
          </a:p>
          <a:p>
            <a:endParaRPr lang="nl-NL" sz="2800" dirty="0"/>
          </a:p>
        </p:txBody>
      </p:sp>
    </p:spTree>
    <p:extLst>
      <p:ext uri="{BB962C8B-B14F-4D97-AF65-F5344CB8AC3E}">
        <p14:creationId xmlns:p14="http://schemas.microsoft.com/office/powerpoint/2010/main" val="16455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5" name="Afbeelding 4">
            <a:extLst>
              <a:ext uri="{FF2B5EF4-FFF2-40B4-BE49-F238E27FC236}">
                <a16:creationId xmlns:a16="http://schemas.microsoft.com/office/drawing/2014/main" id="{B7E3782D-3FD9-413F-9AE0-869590919DD1}"/>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153092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2"/>
          <a:srcRect r="58055"/>
          <a:stretch/>
        </p:blipFill>
        <p:spPr>
          <a:xfrm>
            <a:off x="5129910" y="901950"/>
            <a:ext cx="3835400" cy="1520082"/>
          </a:xfrm>
          <a:prstGeom prst="rect">
            <a:avLst/>
          </a:prstGeom>
        </p:spPr>
      </p:pic>
      <p:pic>
        <p:nvPicPr>
          <p:cNvPr id="5" name="Afbeelding 4">
            <a:extLst>
              <a:ext uri="{FF2B5EF4-FFF2-40B4-BE49-F238E27FC236}">
                <a16:creationId xmlns:a16="http://schemas.microsoft.com/office/drawing/2014/main" id="{73CC7BCD-F58A-48EA-8BA8-87011630C15D}"/>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911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rotWithShape="1">
          <a:blip r:embed="rId2"/>
          <a:srcRect b="63403"/>
          <a:stretch/>
        </p:blipFill>
        <p:spPr>
          <a:xfrm>
            <a:off x="2012060" y="2780265"/>
            <a:ext cx="6381216" cy="1458449"/>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3"/>
          <a:srcRect r="58055"/>
          <a:stretch/>
        </p:blipFill>
        <p:spPr>
          <a:xfrm>
            <a:off x="5129910" y="901950"/>
            <a:ext cx="3835400" cy="1520082"/>
          </a:xfrm>
          <a:prstGeom prst="rect">
            <a:avLst/>
          </a:prstGeom>
        </p:spPr>
      </p:pic>
      <p:pic>
        <p:nvPicPr>
          <p:cNvPr id="6" name="Afbeelding 5">
            <a:extLst>
              <a:ext uri="{FF2B5EF4-FFF2-40B4-BE49-F238E27FC236}">
                <a16:creationId xmlns:a16="http://schemas.microsoft.com/office/drawing/2014/main" id="{AEC44C4E-6183-4F01-AC47-A5359C702E6A}"/>
              </a:ext>
            </a:extLst>
          </p:cNvPr>
          <p:cNvPicPr>
            <a:picLocks noChangeAspect="1"/>
          </p:cNvPicPr>
          <p:nvPr/>
        </p:nvPicPr>
        <p:blipFill rotWithShape="1">
          <a:blip r:embed="rId3"/>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13398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rotWithShape="1">
          <a:blip r:embed="rId2"/>
          <a:srcRect b="18584"/>
          <a:stretch/>
        </p:blipFill>
        <p:spPr>
          <a:xfrm>
            <a:off x="2012060" y="2780265"/>
            <a:ext cx="6381216" cy="3244520"/>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3"/>
          <a:srcRect r="58055"/>
          <a:stretch/>
        </p:blipFill>
        <p:spPr>
          <a:xfrm>
            <a:off x="5129910" y="901950"/>
            <a:ext cx="3835400" cy="1520082"/>
          </a:xfrm>
          <a:prstGeom prst="rect">
            <a:avLst/>
          </a:prstGeom>
        </p:spPr>
      </p:pic>
      <p:pic>
        <p:nvPicPr>
          <p:cNvPr id="6" name="Afbeelding 5">
            <a:extLst>
              <a:ext uri="{FF2B5EF4-FFF2-40B4-BE49-F238E27FC236}">
                <a16:creationId xmlns:a16="http://schemas.microsoft.com/office/drawing/2014/main" id="{B3A815BD-FBEB-4A20-8BBF-A07E0182E811}"/>
              </a:ext>
            </a:extLst>
          </p:cNvPr>
          <p:cNvPicPr>
            <a:picLocks noChangeAspect="1"/>
          </p:cNvPicPr>
          <p:nvPr/>
        </p:nvPicPr>
        <p:blipFill rotWithShape="1">
          <a:blip r:embed="rId3"/>
          <a:srcRect l="53953" t="16444" b="47759"/>
          <a:stretch/>
        </p:blipFill>
        <p:spPr>
          <a:xfrm>
            <a:off x="919326" y="1028655"/>
            <a:ext cx="4210584" cy="544141"/>
          </a:xfrm>
          <a:prstGeom prst="rect">
            <a:avLst/>
          </a:prstGeom>
        </p:spPr>
      </p:pic>
    </p:spTree>
    <p:extLst>
      <p:ext uri="{BB962C8B-B14F-4D97-AF65-F5344CB8AC3E}">
        <p14:creationId xmlns:p14="http://schemas.microsoft.com/office/powerpoint/2010/main" val="2579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AEC154E-286D-4B1B-9033-872BCE18F20D}"/>
              </a:ext>
            </a:extLst>
          </p:cNvPr>
          <p:cNvPicPr>
            <a:picLocks noChangeAspect="1"/>
          </p:cNvPicPr>
          <p:nvPr/>
        </p:nvPicPr>
        <p:blipFill rotWithShape="1">
          <a:blip r:embed="rId2"/>
          <a:srcRect l="53953" t="16444" b="47759"/>
          <a:stretch/>
        </p:blipFill>
        <p:spPr>
          <a:xfrm>
            <a:off x="919326" y="1028655"/>
            <a:ext cx="4210584" cy="544141"/>
          </a:xfrm>
          <a:prstGeom prst="rect">
            <a:avLst/>
          </a:prstGeom>
        </p:spPr>
      </p:pic>
      <p:pic>
        <p:nvPicPr>
          <p:cNvPr id="5" name="Afbeelding 4">
            <a:extLst>
              <a:ext uri="{FF2B5EF4-FFF2-40B4-BE49-F238E27FC236}">
                <a16:creationId xmlns:a16="http://schemas.microsoft.com/office/drawing/2014/main" id="{2B39A305-82AC-4BAF-B7EF-6D80C7FBC46E}"/>
              </a:ext>
            </a:extLst>
          </p:cNvPr>
          <p:cNvPicPr>
            <a:picLocks noChangeAspect="1"/>
          </p:cNvPicPr>
          <p:nvPr/>
        </p:nvPicPr>
        <p:blipFill>
          <a:blip r:embed="rId3"/>
          <a:stretch>
            <a:fillRect/>
          </a:stretch>
        </p:blipFill>
        <p:spPr>
          <a:xfrm>
            <a:off x="2012060" y="2780265"/>
            <a:ext cx="6381216" cy="3985140"/>
          </a:xfrm>
          <a:prstGeom prst="rect">
            <a:avLst/>
          </a:prstGeom>
        </p:spPr>
      </p:pic>
      <p:sp>
        <p:nvSpPr>
          <p:cNvPr id="4" name="Tekstvak 3">
            <a:extLst>
              <a:ext uri="{FF2B5EF4-FFF2-40B4-BE49-F238E27FC236}">
                <a16:creationId xmlns:a16="http://schemas.microsoft.com/office/drawing/2014/main" id="{0367C2C7-1888-4FC4-918B-04041D36C6A4}"/>
              </a:ext>
            </a:extLst>
          </p:cNvPr>
          <p:cNvSpPr txBox="1"/>
          <p:nvPr/>
        </p:nvSpPr>
        <p:spPr>
          <a:xfrm>
            <a:off x="871671" y="347952"/>
            <a:ext cx="7973226" cy="1107996"/>
          </a:xfrm>
          <a:prstGeom prst="rect">
            <a:avLst/>
          </a:prstGeom>
          <a:noFill/>
        </p:spPr>
        <p:txBody>
          <a:bodyPr wrap="square" rtlCol="0">
            <a:spAutoFit/>
          </a:bodyPr>
          <a:lstStyle/>
          <a:p>
            <a:r>
              <a:rPr lang="nl-NL" sz="2800" dirty="0"/>
              <a:t>Rendement van een reactie</a:t>
            </a:r>
          </a:p>
          <a:p>
            <a:endParaRPr lang="nl-NL" sz="1000" dirty="0"/>
          </a:p>
          <a:p>
            <a:endParaRPr lang="nl-NL" sz="2800" dirty="0"/>
          </a:p>
        </p:txBody>
      </p:sp>
      <p:pic>
        <p:nvPicPr>
          <p:cNvPr id="2" name="Afbeelding 1">
            <a:extLst>
              <a:ext uri="{FF2B5EF4-FFF2-40B4-BE49-F238E27FC236}">
                <a16:creationId xmlns:a16="http://schemas.microsoft.com/office/drawing/2014/main" id="{2020C3DE-6200-4D3A-A144-CD2922654971}"/>
              </a:ext>
            </a:extLst>
          </p:cNvPr>
          <p:cNvPicPr>
            <a:picLocks noChangeAspect="1"/>
          </p:cNvPicPr>
          <p:nvPr/>
        </p:nvPicPr>
        <p:blipFill rotWithShape="1">
          <a:blip r:embed="rId2"/>
          <a:srcRect r="58055"/>
          <a:stretch/>
        </p:blipFill>
        <p:spPr>
          <a:xfrm>
            <a:off x="5129910" y="901950"/>
            <a:ext cx="3835400" cy="1520082"/>
          </a:xfrm>
          <a:prstGeom prst="rect">
            <a:avLst/>
          </a:prstGeom>
        </p:spPr>
      </p:pic>
    </p:spTree>
    <p:extLst>
      <p:ext uri="{BB962C8B-B14F-4D97-AF65-F5344CB8AC3E}">
        <p14:creationId xmlns:p14="http://schemas.microsoft.com/office/powerpoint/2010/main" val="24282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AFB116A-DBBB-E2C2-D517-1BAEAEB1252A}"/>
              </a:ext>
            </a:extLst>
          </p:cNvPr>
          <p:cNvSpPr txBox="1"/>
          <p:nvPr/>
        </p:nvSpPr>
        <p:spPr>
          <a:xfrm>
            <a:off x="2286000" y="2295132"/>
            <a:ext cx="4572000" cy="1971374"/>
          </a:xfrm>
          <a:prstGeom prst="rect">
            <a:avLst/>
          </a:prstGeom>
          <a:noFill/>
        </p:spPr>
        <p:txBody>
          <a:bodyPr wrap="square">
            <a:spAutoFit/>
          </a:bodyPr>
          <a:lstStyle/>
          <a:p>
            <a:pPr marL="895350" indent="-89535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YouTube  7.1 t/m 7.3</a:t>
            </a:r>
          </a:p>
          <a:p>
            <a:pPr marL="22860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 fotosynthese en fossiele brandstoffen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Aardolie en de destillatiekolom</a:t>
            </a:r>
            <a:endParaRPr lang="nl-NL"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Biobrandstoffen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Wat is duurzaam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8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hthoek 2"/>
              <p:cNvSpPr/>
              <p:nvPr/>
            </p:nvSpPr>
            <p:spPr>
              <a:xfrm>
                <a:off x="248494" y="180852"/>
                <a:ext cx="8895506" cy="5139869"/>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Duurzaam:       blijvend</a:t>
                </a:r>
              </a:p>
              <a:p>
                <a:r>
                  <a:rPr lang="nl-NL" sz="3200" dirty="0"/>
                  <a:t>			  </a:t>
                </a:r>
              </a:p>
              <a:p>
                <a:r>
                  <a:rPr lang="nl-NL" sz="3200" b="1" dirty="0"/>
                  <a:t>		          </a:t>
                </a:r>
                <a:r>
                  <a:rPr lang="nl-NL" sz="2400" dirty="0"/>
                  <a:t>-</a:t>
                </a:r>
                <a:r>
                  <a:rPr lang="nl-NL" sz="3200" b="1" dirty="0"/>
                  <a:t> </a:t>
                </a:r>
                <a:r>
                  <a:rPr lang="nl-NL" sz="2400" dirty="0"/>
                  <a:t>een gezonde leefomgeving (milieu, klimaat)</a:t>
                </a:r>
              </a:p>
              <a:p>
                <a:endParaRPr lang="nl-NL" sz="2400" dirty="0"/>
              </a:p>
              <a:p>
                <a:r>
                  <a:rPr lang="nl-NL" sz="3200" dirty="0"/>
                  <a:t>		          </a:t>
                </a:r>
                <a:r>
                  <a:rPr lang="nl-NL" sz="2400" dirty="0"/>
                  <a:t>-  voldoende energie en grondstoffen</a:t>
                </a:r>
              </a:p>
              <a:p>
                <a:endParaRPr lang="nl-NL" sz="2400" dirty="0"/>
              </a:p>
              <a:p>
                <a:r>
                  <a:rPr lang="nl-NL" sz="3200" dirty="0"/>
                  <a:t>		          </a:t>
                </a:r>
                <a:r>
                  <a:rPr lang="nl-NL" sz="2400" dirty="0">
                    <a:solidFill>
                      <a:srgbClr val="FF0000"/>
                    </a:solidFill>
                  </a:rPr>
                  <a:t>-  materi</a:t>
                </a:r>
                <a14:m>
                  <m:oMath xmlns:m="http://schemas.openxmlformats.org/officeDocument/2006/math">
                    <m:r>
                      <a:rPr lang="nl-NL" sz="2400" i="1" dirty="0" smtClean="0">
                        <a:solidFill>
                          <a:srgbClr val="FF0000"/>
                        </a:solidFill>
                        <a:latin typeface="Cambria Math" panose="02040503050406030204" pitchFamily="18" charset="0"/>
                      </a:rPr>
                      <m:t>ë</m:t>
                    </m:r>
                  </m:oMath>
                </a14:m>
                <a:r>
                  <a:rPr lang="nl-NL" sz="2400" dirty="0">
                    <a:solidFill>
                      <a:srgbClr val="FF0000"/>
                    </a:solidFill>
                  </a:rPr>
                  <a:t>le basislevensstandaard</a:t>
                </a:r>
              </a:p>
              <a:p>
                <a:r>
                  <a:rPr lang="nl-NL" sz="2400" dirty="0"/>
                  <a:t>			</a:t>
                </a:r>
              </a:p>
            </p:txBody>
          </p:sp>
        </mc:Choice>
        <mc:Fallback xmlns="">
          <p:sp>
            <p:nvSpPr>
              <p:cNvPr id="3" name="Rechthoek 2"/>
              <p:cNvSpPr>
                <a:spLocks noRot="1" noChangeAspect="1" noMove="1" noResize="1" noEditPoints="1" noAdjustHandles="1" noChangeArrowheads="1" noChangeShapeType="1" noTextEdit="1"/>
              </p:cNvSpPr>
              <p:nvPr/>
            </p:nvSpPr>
            <p:spPr>
              <a:xfrm>
                <a:off x="248494" y="180852"/>
                <a:ext cx="8895506" cy="5139869"/>
              </a:xfrm>
              <a:prstGeom prst="rect">
                <a:avLst/>
              </a:prstGeom>
              <a:blipFill>
                <a:blip r:embed="rId2"/>
                <a:stretch>
                  <a:fillRect l="-1782" t="-1542"/>
                </a:stretch>
              </a:blipFill>
            </p:spPr>
            <p:txBody>
              <a:bodyPr/>
              <a:lstStyle/>
              <a:p>
                <a:r>
                  <a:rPr lang="nl-NL">
                    <a:noFill/>
                  </a:rPr>
                  <a:t> </a:t>
                </a:r>
              </a:p>
            </p:txBody>
          </p:sp>
        </mc:Fallback>
      </mc:AlternateContent>
    </p:spTree>
    <p:extLst>
      <p:ext uri="{BB962C8B-B14F-4D97-AF65-F5344CB8AC3E}">
        <p14:creationId xmlns:p14="http://schemas.microsoft.com/office/powerpoint/2010/main" val="380477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DB1ABFE-3622-8A7C-C398-FE84E24C8492}"/>
              </a:ext>
            </a:extLst>
          </p:cNvPr>
          <p:cNvSpPr txBox="1"/>
          <p:nvPr/>
        </p:nvSpPr>
        <p:spPr>
          <a:xfrm>
            <a:off x="2286000" y="653721"/>
            <a:ext cx="4590256" cy="5550558"/>
          </a:xfrm>
          <a:prstGeom prst="rect">
            <a:avLst/>
          </a:prstGeom>
          <a:noFill/>
        </p:spPr>
        <p:txBody>
          <a:bodyPr wrap="square">
            <a:spAutoFit/>
          </a:bodyPr>
          <a:lstStyle/>
          <a:p>
            <a:pPr marL="895350" indent="-89535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YouTube  </a:t>
            </a:r>
            <a:r>
              <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7.2 t/m 7.4</a:t>
            </a:r>
          </a:p>
          <a:p>
            <a:pPr marL="22860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De fotosynthese en fossiele      </a:t>
            </a:r>
            <a:r>
              <a:rPr lang="nl-NL"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nl-NL"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brandstoffen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800"/>
              </a:spcAft>
            </a:pPr>
            <a:r>
              <a:rPr lang="nl-NL" sz="1800" b="1"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nl-NL"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Aardolie en de destillatiekolom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89535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Biobrandstoffen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45770" indent="44958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Wat is duurzaam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89535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Duurzaamheid van brandstoffen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895350" indent="-89535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YouTube  </a:t>
            </a:r>
            <a:r>
              <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7.5 en 7.6</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89535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36 Dynamisch evenwicht - scheikunde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89535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38 Evenwichtsligging en evenwichtsvoorwaarde - 1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45770" indent="449580">
              <a:lnSpc>
                <a:spcPct val="107000"/>
              </a:lnSpc>
              <a:spcAft>
                <a:spcPts val="800"/>
              </a:spcAft>
            </a:pPr>
            <a:r>
              <a:rPr lang="nl-NL"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Evenwichtsligging en </a:t>
            </a:r>
            <a:r>
              <a:rPr lang="nl-NL"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	</a:t>
            </a:r>
            <a:r>
              <a:rPr lang="nl-NL"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evenwichtsvoorwaarde - 2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45770" indent="449580">
              <a:lnSpc>
                <a:spcPct val="107000"/>
              </a:lnSpc>
              <a:spcAft>
                <a:spcPts val="800"/>
              </a:spcAft>
            </a:pPr>
            <a:r>
              <a:rPr lang="nl-NL"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Het verschuiven van evenwichten - 1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18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hthoek 2"/>
              <p:cNvSpPr/>
              <p:nvPr/>
            </p:nvSpPr>
            <p:spPr>
              <a:xfrm>
                <a:off x="248494" y="180852"/>
                <a:ext cx="8895506" cy="6001643"/>
              </a:xfrm>
              <a:prstGeom prst="rect">
                <a:avLst/>
              </a:prstGeom>
            </p:spPr>
            <p:txBody>
              <a:bodyPr wrap="square">
                <a:spAutoFit/>
              </a:bodyPr>
              <a:lstStyle/>
              <a:p>
                <a:r>
                  <a:rPr lang="nl-NL" sz="3200" dirty="0"/>
                  <a:t>Duurzaamheid</a:t>
                </a:r>
              </a:p>
              <a:p>
                <a:endParaRPr lang="nl-NL" sz="3200" dirty="0"/>
              </a:p>
              <a:p>
                <a:endParaRPr lang="nl-NL" sz="3200" dirty="0"/>
              </a:p>
              <a:p>
                <a:r>
                  <a:rPr lang="nl-NL" sz="3200" dirty="0"/>
                  <a:t>  Duurzaam:       blijvend</a:t>
                </a:r>
              </a:p>
              <a:p>
                <a:r>
                  <a:rPr lang="nl-NL" sz="3200" dirty="0"/>
                  <a:t>			  </a:t>
                </a:r>
              </a:p>
              <a:p>
                <a:r>
                  <a:rPr lang="nl-NL" sz="3200" b="1" dirty="0"/>
                  <a:t>		          </a:t>
                </a:r>
                <a:r>
                  <a:rPr lang="nl-NL" sz="2400" dirty="0"/>
                  <a:t>-</a:t>
                </a:r>
                <a:r>
                  <a:rPr lang="nl-NL" sz="3200" b="1" dirty="0"/>
                  <a:t> </a:t>
                </a:r>
                <a:r>
                  <a:rPr lang="nl-NL" sz="2400" dirty="0"/>
                  <a:t>een gezonde leefomgeving (milieu, klimaat)</a:t>
                </a:r>
              </a:p>
              <a:p>
                <a:endParaRPr lang="nl-NL" sz="2400" dirty="0"/>
              </a:p>
              <a:p>
                <a:r>
                  <a:rPr lang="nl-NL" sz="3200" dirty="0"/>
                  <a:t>		          </a:t>
                </a:r>
                <a:r>
                  <a:rPr lang="nl-NL" sz="2400" dirty="0"/>
                  <a:t>-  voldoende energie en grondstoffen</a:t>
                </a:r>
              </a:p>
              <a:p>
                <a:endParaRPr lang="nl-NL" sz="2400" dirty="0"/>
              </a:p>
              <a:p>
                <a:r>
                  <a:rPr lang="nl-NL" sz="3200" dirty="0"/>
                  <a:t>		          </a:t>
                </a:r>
                <a:r>
                  <a:rPr lang="nl-NL" sz="2400" dirty="0"/>
                  <a:t>-  materi</a:t>
                </a:r>
                <a14:m>
                  <m:oMath xmlns:m="http://schemas.openxmlformats.org/officeDocument/2006/math">
                    <m:r>
                      <a:rPr lang="nl-NL" sz="2400" i="1" dirty="0" smtClean="0">
                        <a:latin typeface="Cambria Math" panose="02040503050406030204" pitchFamily="18" charset="0"/>
                      </a:rPr>
                      <m:t>ë</m:t>
                    </m:r>
                  </m:oMath>
                </a14:m>
                <a:r>
                  <a:rPr lang="nl-NL" sz="2400" dirty="0"/>
                  <a:t>le basislevensstandaard</a:t>
                </a:r>
              </a:p>
              <a:p>
                <a:r>
                  <a:rPr lang="nl-NL" sz="2400" dirty="0"/>
                  <a:t>	</a:t>
                </a:r>
              </a:p>
              <a:p>
                <a:r>
                  <a:rPr lang="nl-NL" sz="2400" dirty="0"/>
                  <a:t>		</a:t>
                </a:r>
              </a:p>
              <a:p>
                <a:r>
                  <a:rPr lang="nl-NL" sz="3200" dirty="0"/>
                  <a:t>  </a:t>
                </a:r>
                <a:r>
                  <a:rPr lang="nl-NL" sz="3200" dirty="0">
                    <a:solidFill>
                      <a:srgbClr val="FF0000"/>
                    </a:solidFill>
                  </a:rPr>
                  <a:t>Blijvend voor ons</a:t>
                </a:r>
                <a:endParaRPr lang="nl-NL" sz="2400" dirty="0">
                  <a:solidFill>
                    <a:srgbClr val="FF0000"/>
                  </a:solidFill>
                </a:endParaRPr>
              </a:p>
            </p:txBody>
          </p:sp>
        </mc:Choice>
        <mc:Fallback xmlns="">
          <p:sp>
            <p:nvSpPr>
              <p:cNvPr id="3" name="Rechthoek 2"/>
              <p:cNvSpPr>
                <a:spLocks noRot="1" noChangeAspect="1" noMove="1" noResize="1" noEditPoints="1" noAdjustHandles="1" noChangeArrowheads="1" noChangeShapeType="1" noTextEdit="1"/>
              </p:cNvSpPr>
              <p:nvPr/>
            </p:nvSpPr>
            <p:spPr>
              <a:xfrm>
                <a:off x="248494" y="180852"/>
                <a:ext cx="8895506" cy="6001643"/>
              </a:xfrm>
              <a:prstGeom prst="rect">
                <a:avLst/>
              </a:prstGeom>
              <a:blipFill>
                <a:blip r:embed="rId2"/>
                <a:stretch>
                  <a:fillRect l="-1782" t="-1321" b="-2439"/>
                </a:stretch>
              </a:blipFill>
            </p:spPr>
            <p:txBody>
              <a:bodyPr/>
              <a:lstStyle/>
              <a:p>
                <a:r>
                  <a:rPr lang="nl-NL">
                    <a:noFill/>
                  </a:rPr>
                  <a:t> </a:t>
                </a:r>
              </a:p>
            </p:txBody>
          </p:sp>
        </mc:Fallback>
      </mc:AlternateContent>
    </p:spTree>
    <p:extLst>
      <p:ext uri="{BB962C8B-B14F-4D97-AF65-F5344CB8AC3E}">
        <p14:creationId xmlns:p14="http://schemas.microsoft.com/office/powerpoint/2010/main" val="37713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hthoek 2"/>
              <p:cNvSpPr/>
              <p:nvPr/>
            </p:nvSpPr>
            <p:spPr>
              <a:xfrm>
                <a:off x="248494" y="180852"/>
                <a:ext cx="8895506" cy="6370975"/>
              </a:xfrm>
              <a:prstGeom prst="rect">
                <a:avLst/>
              </a:prstGeom>
            </p:spPr>
            <p:txBody>
              <a:bodyPr wrap="square">
                <a:spAutoFit/>
              </a:bodyPr>
              <a:lstStyle/>
              <a:p>
                <a:r>
                  <a:rPr lang="nl-NL" sz="3200" dirty="0"/>
                  <a:t>Duurzaamheid</a:t>
                </a:r>
              </a:p>
              <a:p>
                <a:endParaRPr lang="nl-NL" sz="3200" b="1" dirty="0"/>
              </a:p>
              <a:p>
                <a:endParaRPr lang="nl-NL" sz="3200" b="1" dirty="0"/>
              </a:p>
              <a:p>
                <a:r>
                  <a:rPr lang="nl-NL" sz="3200" b="1" dirty="0"/>
                  <a:t>  </a:t>
                </a:r>
                <a:r>
                  <a:rPr lang="nl-NL" sz="3200" dirty="0"/>
                  <a:t>Duurzaam:       blijvend</a:t>
                </a:r>
              </a:p>
              <a:p>
                <a:r>
                  <a:rPr lang="nl-NL" sz="3200" dirty="0"/>
                  <a:t>			  </a:t>
                </a:r>
              </a:p>
              <a:p>
                <a:r>
                  <a:rPr lang="nl-NL" sz="3200" b="1" dirty="0"/>
                  <a:t>		          </a:t>
                </a:r>
                <a:r>
                  <a:rPr lang="nl-NL" sz="2400" dirty="0"/>
                  <a:t>-</a:t>
                </a:r>
                <a:r>
                  <a:rPr lang="nl-NL" sz="3200" b="1" dirty="0"/>
                  <a:t> </a:t>
                </a:r>
                <a:r>
                  <a:rPr lang="nl-NL" sz="2400" dirty="0"/>
                  <a:t>een gezonde leefomgeving (milieu, klimaat)</a:t>
                </a:r>
              </a:p>
              <a:p>
                <a:endParaRPr lang="nl-NL" sz="2400" dirty="0"/>
              </a:p>
              <a:p>
                <a:r>
                  <a:rPr lang="nl-NL" sz="3200" dirty="0"/>
                  <a:t>		          </a:t>
                </a:r>
                <a:r>
                  <a:rPr lang="nl-NL" sz="2400" dirty="0"/>
                  <a:t>-  voldoende energie en grondstoffen</a:t>
                </a:r>
              </a:p>
              <a:p>
                <a:endParaRPr lang="nl-NL" sz="2400" dirty="0"/>
              </a:p>
              <a:p>
                <a:r>
                  <a:rPr lang="nl-NL" sz="3200" dirty="0"/>
                  <a:t>		          </a:t>
                </a:r>
                <a:r>
                  <a:rPr lang="nl-NL" sz="2400" dirty="0"/>
                  <a:t>-  materi</a:t>
                </a:r>
                <a14:m>
                  <m:oMath xmlns:m="http://schemas.openxmlformats.org/officeDocument/2006/math">
                    <m:r>
                      <a:rPr lang="nl-NL" sz="2400" i="1" dirty="0" smtClean="0">
                        <a:latin typeface="Cambria Math" panose="02040503050406030204" pitchFamily="18" charset="0"/>
                      </a:rPr>
                      <m:t>ë</m:t>
                    </m:r>
                  </m:oMath>
                </a14:m>
                <a:r>
                  <a:rPr lang="nl-NL" sz="2400" dirty="0"/>
                  <a:t>le basislevensstandaard</a:t>
                </a:r>
              </a:p>
              <a:p>
                <a:r>
                  <a:rPr lang="nl-NL" sz="2400" dirty="0"/>
                  <a:t>	</a:t>
                </a:r>
              </a:p>
              <a:p>
                <a:r>
                  <a:rPr lang="nl-NL" sz="2400" dirty="0"/>
                  <a:t>		</a:t>
                </a:r>
              </a:p>
              <a:p>
                <a:r>
                  <a:rPr lang="nl-NL" sz="3200" dirty="0"/>
                  <a:t>  Blijvend voor ons </a:t>
                </a:r>
                <a:r>
                  <a:rPr lang="nl-NL" sz="3200" dirty="0">
                    <a:solidFill>
                      <a:srgbClr val="FF0000"/>
                    </a:solidFill>
                  </a:rPr>
                  <a:t>en de generaties na ons.</a:t>
                </a:r>
              </a:p>
              <a:p>
                <a:endParaRPr lang="nl-NL" sz="2400" dirty="0"/>
              </a:p>
            </p:txBody>
          </p:sp>
        </mc:Choice>
        <mc:Fallback xmlns="">
          <p:sp>
            <p:nvSpPr>
              <p:cNvPr id="3" name="Rechthoek 2"/>
              <p:cNvSpPr>
                <a:spLocks noRot="1" noChangeAspect="1" noMove="1" noResize="1" noEditPoints="1" noAdjustHandles="1" noChangeArrowheads="1" noChangeShapeType="1" noTextEdit="1"/>
              </p:cNvSpPr>
              <p:nvPr/>
            </p:nvSpPr>
            <p:spPr>
              <a:xfrm>
                <a:off x="248494" y="180852"/>
                <a:ext cx="8895506" cy="6370975"/>
              </a:xfrm>
              <a:prstGeom prst="rect">
                <a:avLst/>
              </a:prstGeom>
              <a:blipFill>
                <a:blip r:embed="rId2"/>
                <a:stretch>
                  <a:fillRect l="-1782" t="-1244"/>
                </a:stretch>
              </a:blipFill>
            </p:spPr>
            <p:txBody>
              <a:bodyPr/>
              <a:lstStyle/>
              <a:p>
                <a:r>
                  <a:rPr lang="nl-NL">
                    <a:noFill/>
                  </a:rPr>
                  <a:t> </a:t>
                </a:r>
              </a:p>
            </p:txBody>
          </p:sp>
        </mc:Fallback>
      </mc:AlternateContent>
    </p:spTree>
    <p:extLst>
      <p:ext uri="{BB962C8B-B14F-4D97-AF65-F5344CB8AC3E}">
        <p14:creationId xmlns:p14="http://schemas.microsoft.com/office/powerpoint/2010/main" val="180526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8494" y="189241"/>
            <a:ext cx="8794838" cy="3970318"/>
          </a:xfrm>
          <a:prstGeom prst="rect">
            <a:avLst/>
          </a:prstGeom>
        </p:spPr>
        <p:txBody>
          <a:bodyPr wrap="square">
            <a:spAutoFit/>
          </a:bodyPr>
          <a:lstStyle/>
          <a:p>
            <a:r>
              <a:rPr lang="nl-NL" sz="3200" dirty="0"/>
              <a:t>Duurzaamheid</a:t>
            </a:r>
          </a:p>
          <a:p>
            <a:r>
              <a:rPr lang="nl-NL" sz="3200" b="1" dirty="0"/>
              <a:t> </a:t>
            </a:r>
          </a:p>
          <a:p>
            <a:endParaRPr lang="nl-NL" sz="3200" b="1" dirty="0"/>
          </a:p>
          <a:p>
            <a:r>
              <a:rPr lang="nl-NL" sz="2800" dirty="0">
                <a:solidFill>
                  <a:srgbClr val="FF0000"/>
                </a:solidFill>
              </a:rPr>
              <a:t>Wij, onze generatie, moeten oplossingen vinden voor:</a:t>
            </a:r>
          </a:p>
          <a:p>
            <a:endParaRPr lang="nl-NL" sz="3200" b="1" dirty="0"/>
          </a:p>
          <a:p>
            <a:endParaRPr lang="nl-NL" sz="3200" b="1" dirty="0"/>
          </a:p>
          <a:p>
            <a:endParaRPr lang="nl-NL" sz="3200" b="1" dirty="0"/>
          </a:p>
          <a:p>
            <a:endParaRPr lang="nl-NL" sz="3200" b="1" dirty="0"/>
          </a:p>
        </p:txBody>
      </p:sp>
    </p:spTree>
    <p:extLst>
      <p:ext uri="{BB962C8B-B14F-4D97-AF65-F5344CB8AC3E}">
        <p14:creationId xmlns:p14="http://schemas.microsoft.com/office/powerpoint/2010/main" val="285948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2025</TotalTime>
  <Words>1540</Words>
  <Application>Microsoft Office PowerPoint</Application>
  <PresentationFormat>Diavoorstelling (4:3)</PresentationFormat>
  <Paragraphs>420</Paragraphs>
  <Slides>60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60</vt:i4>
      </vt:variant>
    </vt:vector>
  </HeadingPairs>
  <TitlesOfParts>
    <vt:vector size="66" baseType="lpstr">
      <vt:lpstr>Arial</vt:lpstr>
      <vt:lpstr>Calibri</vt:lpstr>
      <vt:lpstr>Calibri Light</vt:lpstr>
      <vt:lpstr>Cambria Math</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Het Bonifatius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Boddeke</dc:creator>
  <cp:lastModifiedBy>Paul Boddeke</cp:lastModifiedBy>
  <cp:revision>65</cp:revision>
  <dcterms:created xsi:type="dcterms:W3CDTF">2014-09-29T08:00:30Z</dcterms:created>
  <dcterms:modified xsi:type="dcterms:W3CDTF">2023-03-08T15:26:05Z</dcterms:modified>
</cp:coreProperties>
</file>